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0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11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14" r:id="rId3"/>
    <p:sldId id="289" r:id="rId4"/>
    <p:sldId id="315" r:id="rId5"/>
    <p:sldId id="372" r:id="rId6"/>
    <p:sldId id="374" r:id="rId7"/>
    <p:sldId id="376" r:id="rId8"/>
    <p:sldId id="378" r:id="rId9"/>
    <p:sldId id="379" r:id="rId10"/>
    <p:sldId id="380" r:id="rId11"/>
    <p:sldId id="364" r:id="rId12"/>
    <p:sldId id="381" r:id="rId13"/>
    <p:sldId id="382" r:id="rId14"/>
    <p:sldId id="365" r:id="rId15"/>
    <p:sldId id="383" r:id="rId16"/>
    <p:sldId id="385" r:id="rId17"/>
    <p:sldId id="386" r:id="rId18"/>
    <p:sldId id="384" r:id="rId19"/>
    <p:sldId id="387" r:id="rId20"/>
    <p:sldId id="388" r:id="rId21"/>
    <p:sldId id="389" r:id="rId22"/>
    <p:sldId id="390" r:id="rId23"/>
    <p:sldId id="366" r:id="rId24"/>
    <p:sldId id="391" r:id="rId25"/>
    <p:sldId id="367" r:id="rId26"/>
    <p:sldId id="392" r:id="rId27"/>
    <p:sldId id="341" r:id="rId28"/>
  </p:sldIdLst>
  <p:sldSz cx="12193588" cy="6858000"/>
  <p:notesSz cx="9144000" cy="6858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8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9F61"/>
    <a:srgbClr val="86975F"/>
    <a:srgbClr val="996633"/>
    <a:srgbClr val="769454"/>
    <a:srgbClr val="FF0066"/>
    <a:srgbClr val="0080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howGuides="1">
      <p:cViewPr varScale="1">
        <p:scale>
          <a:sx n="40" d="100"/>
          <a:sy n="40" d="100"/>
        </p:scale>
        <p:origin x="-80" y="-508"/>
      </p:cViewPr>
      <p:guideLst>
        <p:guide orient="horz" pos="2168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A3D5318-0E4E-415C-AAC5-B5FDE9A4E338}" type="datetimeFigureOut">
              <a:rPr lang="zh-CN" altLang="en-US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FD5E47D-AA82-41EA-8BA3-9788BD45B32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95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C346D56-24CB-435E-8843-6232CBB8A3A7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6BB9BB5-1C85-4190-A275-BA8E2D3443E1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ADD2A3F-888F-461E-AE5F-E40AC97DCCA9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9C82970-BAD7-4515-AA67-87D4239A1EF9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A09C7-01D8-4911-B503-2B2F0F94C5E7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EBE2A-5A06-4645-9BCF-6C5EACE80F36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7" name="图片 6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89FDB-ECC4-42A5-941C-C2186E09DF79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7" name="图片 6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875F8-3D64-49C4-88E2-EC85489D1431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256EE-EEB7-4830-B634-197ADCEC95BF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66BC0-3004-483C-B5A1-9A34E9FC452B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742D7-0D35-4830-BF86-89118D0167D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ED8E8-4415-4A7D-8428-BE27B41FC0AE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0ED-06BF-41F6-84FC-EB12163CF308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773C2-95F0-4E11-A360-194D7187C625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  <a:t>‹#›</a:t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1995B2-7886-4FB3-8F75-13EDE74466D5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12.jpeg"/><Relationship Id="rId4" Type="http://schemas.openxmlformats.org/officeDocument/2006/relationships/tags" Target="../tags/tag39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12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5.png"/><Relationship Id="rId5" Type="http://schemas.openxmlformats.org/officeDocument/2006/relationships/tags" Target="../tags/tag47.xml"/><Relationship Id="rId10" Type="http://schemas.openxmlformats.org/officeDocument/2006/relationships/image" Target="../media/image14.png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12.jpeg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10" Type="http://schemas.openxmlformats.org/officeDocument/2006/relationships/image" Target="../media/image12.jpeg"/><Relationship Id="rId4" Type="http://schemas.openxmlformats.org/officeDocument/2006/relationships/tags" Target="../tags/tag68.xml"/><Relationship Id="rId9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34" Type="http://schemas.openxmlformats.org/officeDocument/2006/relationships/image" Target="../media/image16.jpe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tags" Target="../tags/tag107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tags" Target="../tags/tag109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34" Type="http://schemas.openxmlformats.org/officeDocument/2006/relationships/image" Target="../media/image17.jp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29" Type="http://schemas.openxmlformats.org/officeDocument/2006/relationships/tags" Target="../tags/tag139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tags" Target="../tags/tag141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34" Type="http://schemas.openxmlformats.org/officeDocument/2006/relationships/image" Target="../media/image18.jp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tags" Target="../tags/tag173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34" Type="http://schemas.openxmlformats.org/officeDocument/2006/relationships/image" Target="../media/image19.jp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tags" Target="../tags/tag203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tags" Target="../tags/tag206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Relationship Id="rId35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12.jpe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1.xml"/><Relationship Id="rId4" Type="http://schemas.openxmlformats.org/officeDocument/2006/relationships/tags" Target="../tags/tag2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9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-24130" y="3068955"/>
            <a:ext cx="12153265" cy="354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832616a7f7e29aa72cdbd4e10801bace"/>
          <p:cNvPicPr>
            <a:picLocks noChangeAspect="1" noChangeArrowheads="1"/>
          </p:cNvPicPr>
          <p:nvPr/>
        </p:nvPicPr>
        <p:blipFill>
          <a:blip r:embed="rId7">
            <a:grayscl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27" y="613833"/>
            <a:ext cx="4097867" cy="440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840105" y="664845"/>
            <a:ext cx="3518535" cy="862965"/>
            <a:chOff x="3664" y="2731"/>
            <a:chExt cx="7576" cy="2012"/>
          </a:xfrm>
        </p:grpSpPr>
        <p:sp>
          <p:nvSpPr>
            <p:cNvPr id="10" name=" 219"/>
            <p:cNvSpPr/>
            <p:nvPr/>
          </p:nvSpPr>
          <p:spPr>
            <a:xfrm>
              <a:off x="3664" y="2731"/>
              <a:ext cx="7576" cy="20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grpSp>
          <p:nvGrpSpPr>
            <p:cNvPr id="2058" name="组合 10"/>
            <p:cNvGrpSpPr/>
            <p:nvPr/>
          </p:nvGrpSpPr>
          <p:grpSpPr bwMode="auto">
            <a:xfrm>
              <a:off x="3937" y="2831"/>
              <a:ext cx="7028" cy="1812"/>
              <a:chOff x="3937" y="2831"/>
              <a:chExt cx="7028" cy="1812"/>
            </a:xfrm>
          </p:grpSpPr>
          <p:sp>
            <p:nvSpPr>
              <p:cNvPr id="219" name=" 219"/>
              <p:cNvSpPr/>
              <p:nvPr/>
            </p:nvSpPr>
            <p:spPr>
              <a:xfrm>
                <a:off x="3937" y="2831"/>
                <a:ext cx="7028" cy="1812"/>
              </a:xfrm>
              <a:prstGeom prst="roundRect">
                <a:avLst>
                  <a:gd name="adj" fmla="val 50000"/>
                </a:avLst>
              </a:prstGeom>
              <a:solidFill>
                <a:srgbClr val="8697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15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indent="-214630" eaLnBrk="0" hangingPunct="0">
                  <a:spcBef>
                    <a:spcPct val="15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indent="-171450" eaLnBrk="0" hangingPunct="0">
                  <a:spcBef>
                    <a:spcPct val="15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indent="-171450" eaLnBrk="0" hangingPunct="0">
                  <a:spcBef>
                    <a:spcPct val="15000"/>
                  </a:spcBef>
                  <a:buChar char="–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indent="-171450" eaLnBrk="0" hangingPunct="0">
                  <a:spcBef>
                    <a:spcPct val="15000"/>
                  </a:spcBef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60" name="文本框 7"/>
              <p:cNvSpPr txBox="1">
                <a:spLocks noChangeArrowheads="1"/>
              </p:cNvSpPr>
              <p:nvPr/>
            </p:nvSpPr>
            <p:spPr bwMode="auto">
              <a:xfrm>
                <a:off x="4277" y="3235"/>
                <a:ext cx="6302" cy="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导游基础知识</a:t>
                </a:r>
              </a:p>
            </p:txBody>
          </p:sp>
        </p:grp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560195" y="2348865"/>
            <a:ext cx="91878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专题</a:t>
            </a:r>
            <a:r>
              <a:rPr lang="zh-CN" altLang="en-US" sz="3600" spc="400" dirty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三</a:t>
            </a:r>
            <a:r>
              <a:rPr lang="en-US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 华</a:t>
            </a:r>
            <a:r>
              <a:rPr lang="zh-CN" altLang="en-US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东</a:t>
            </a:r>
            <a:r>
              <a:rPr lang="en-US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地区—</a:t>
            </a:r>
            <a:r>
              <a:rPr lang="zh-CN" altLang="en-US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山峻水秀 名城佳园</a:t>
            </a:r>
            <a:endParaRPr lang="en-US" altLang="zh-CN" sz="3600" spc="400" dirty="0" smtClean="0">
              <a:solidFill>
                <a:srgbClr val="6B8866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</p:txBody>
      </p:sp>
      <p:pic>
        <p:nvPicPr>
          <p:cNvPr id="4" name="图片 3" descr="5408f105d31def90e98830dffc7fc8b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7" b="38336"/>
          <a:stretch>
            <a:fillRect/>
          </a:stretch>
        </p:blipFill>
        <p:spPr bwMode="auto">
          <a:xfrm>
            <a:off x="695960" y="1341755"/>
            <a:ext cx="3828415" cy="7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497205" y="109220"/>
            <a:ext cx="1090295" cy="1157605"/>
            <a:chOff x="3423" y="1821"/>
            <a:chExt cx="1619" cy="2697"/>
          </a:xfrm>
        </p:grpSpPr>
        <p:pic>
          <p:nvPicPr>
            <p:cNvPr id="2055" name="图片 2" descr="7ae253324a9dc50efcc2889339175ec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0" t="13472" r="32153" b="22653"/>
            <a:stretch>
              <a:fillRect/>
            </a:stretch>
          </p:blipFill>
          <p:spPr bwMode="auto">
            <a:xfrm>
              <a:off x="3423" y="1821"/>
              <a:ext cx="1619" cy="2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文本框 5"/>
            <p:cNvSpPr txBox="1">
              <a:spLocks noChangeArrowheads="1"/>
            </p:cNvSpPr>
            <p:nvPr/>
          </p:nvSpPr>
          <p:spPr bwMode="auto">
            <a:xfrm>
              <a:off x="3742" y="2106"/>
              <a:ext cx="1002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chemeClr val="bg1"/>
                  </a:solidFill>
                  <a:latin typeface="字酷堂明行体(个人非商业)" pitchFamily="49" charset="-122"/>
                  <a:ea typeface="字酷堂明行体(个人非商业)" pitchFamily="49" charset="-122"/>
                </a:rPr>
                <a:t>地方</a:t>
              </a:r>
            </a:p>
          </p:txBody>
        </p:sp>
      </p:grpSp>
      <p:sp>
        <p:nvSpPr>
          <p:cNvPr id="21" name="TextBox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4301" y="3572932"/>
            <a:ext cx="7495983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学习情景一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东方明珠—上海市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00"/>
                            </p:stCondLst>
                            <p:childTnLst>
                              <p:par>
                                <p:cTn id="3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、上海市历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史沿革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473202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约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六千年前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现在的上海西部即已成陆。春秋战国时期，相传上海曾经是楚国春申君的封邑，故上海别称为“申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”。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公元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世纪至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世纪时的晋朝，因此地居民创造了一种竹编的捕鱼工具而得名“滬（沪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）”。</a:t>
            </a:r>
            <a:endParaRPr lang="en-US" altLang="zh-CN" sz="28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1949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年中华人民共和国成立后，上海的经济和社会面貌发生巨大变化。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1978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年以来，上海率先走出一条具有特大城市特点的科学发展之路。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赏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见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识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、上海市民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族民俗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473202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2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海有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55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个少数民族成分，是我国少数民族散居地区。</a:t>
            </a: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弄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堂建筑是上海的传统民居。“弄堂”是对上海里弄的俗称，“里弄房子”即为弄堂建筑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8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海有关财神的民俗风情尤受重视。上海人把农历正月初五称作是“路头神”，即“五路财神”的生日，民间初四夜和初五有接财神之俗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8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立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冬的一大习俗是“吃团子”，这时恰逢秋粮上市，用新粮食做成的团子特别可口。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51" name="图片 1" descr="20e31e383a8aee5f6345161a0678d90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63"/>
          <a:stretch>
            <a:fillRect/>
          </a:stretch>
        </p:blipFill>
        <p:spPr bwMode="auto">
          <a:xfrm>
            <a:off x="10057290" y="4869180"/>
            <a:ext cx="253576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3" name="图片 12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5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、上海市风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俗特产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534162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海的特产工艺品有上海牙雕、上海玉雕、嘉定竹刻、上海玉器等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;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烟酒有熊猫香烟、中华香烟、红双喜香烟、大前门香烟、枫泾黄酒、崇明老白酒等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;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特产美食有大白兔奶糖、高桥松饼、全蛋萨其马、枫泾豆腐干、状元糕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有金泽和枫泾的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、城隍庙的五香豆、梨膏糖等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28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en-US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海菜是我国主要的地方风味菜之一，菜肴浓油赤酱、汤卤醇厚不腻，咸淡适中。代表名菜有响油鳝糊、油爆河虾、油酱毛蟹、虾子大乌参、八宝辣酱、八宝鸭、糟钵头、草头圈子等。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174" name="图片 2" descr="dd0e88cf6e08174c83962602a5c72f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45" y="5517515"/>
            <a:ext cx="2130425" cy="136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4" descr="3b58f9183462905636822bc5575ae31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753745"/>
            <a:ext cx="1782445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4" name="图片 13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5" name="矩形 14"/>
            <p:cNvSpPr/>
            <p:nvPr>
              <p:custDataLst>
                <p:tags r:id="rId5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6" name="Freeform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述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393190"/>
            <a:ext cx="720090" cy="3703320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、上海市文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119634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海派文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04790" y="4436745"/>
            <a:ext cx="375983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电影与绘画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6" name="图片 1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9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、上海市文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8480" y="2675255"/>
            <a:ext cx="11205210" cy="3601720"/>
            <a:chOff x="1663" y="4267"/>
            <a:chExt cx="16830" cy="5672"/>
          </a:xfrm>
        </p:grpSpPr>
        <p:sp>
          <p:nvSpPr>
            <p:cNvPr id="219" name=" 219"/>
            <p:cNvSpPr/>
            <p:nvPr>
              <p:custDataLst>
                <p:tags r:id="rId4"/>
              </p:custDataLst>
            </p:nvPr>
          </p:nvSpPr>
          <p:spPr>
            <a:xfrm>
              <a:off x="1663" y="4289"/>
              <a:ext cx="16830" cy="5650"/>
            </a:xfrm>
            <a:prstGeom prst="roundRect">
              <a:avLst>
                <a:gd name="adj" fmla="val 50000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2048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4" y="4267"/>
              <a:ext cx="15717" cy="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zh-CN" b="1" dirty="0">
                  <a:ea typeface="仿宋_GB2312" pitchFamily="49" charset="-122"/>
                </a:rPr>
                <a:t>     </a:t>
              </a:r>
              <a:r>
                <a:rPr lang="en-US" altLang="zh-CN" b="1" dirty="0">
                  <a:ea typeface="仿宋_GB2312" pitchFamily="49" charset="-122"/>
                </a:rPr>
                <a:t>        </a:t>
              </a: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88365" y="1636395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海派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</a:p>
        </p:txBody>
      </p:sp>
      <p:sp>
        <p:nvSpPr>
          <p:cNvPr id="3" name="矩形 2"/>
          <p:cNvSpPr/>
          <p:nvPr/>
        </p:nvSpPr>
        <p:spPr>
          <a:xfrm>
            <a:off x="1560290" y="2924944"/>
            <a:ext cx="885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派文化是尊重多元化、个性化，兼顾个人利益和社会利益，以契约精神为主导的理性的、较成熟的商业文化。海派文化既有江南吴越文化的古典与雅致，又有国际大都市的现代与时尚。区别于中国其他文化，具有开放而又自成一体的独特风格。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6" name="图片 1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9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、上海市文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化艺术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6005" y="2709545"/>
            <a:ext cx="10687050" cy="3601720"/>
            <a:chOff x="1663" y="4267"/>
            <a:chExt cx="16830" cy="5672"/>
          </a:xfrm>
        </p:grpSpPr>
        <p:sp>
          <p:nvSpPr>
            <p:cNvPr id="219" name=" 219"/>
            <p:cNvSpPr/>
            <p:nvPr>
              <p:custDataLst>
                <p:tags r:id="rId4"/>
              </p:custDataLst>
            </p:nvPr>
          </p:nvSpPr>
          <p:spPr>
            <a:xfrm>
              <a:off x="1663" y="4289"/>
              <a:ext cx="16830" cy="5650"/>
            </a:xfrm>
            <a:prstGeom prst="roundRect">
              <a:avLst>
                <a:gd name="adj" fmla="val 50000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2048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06" y="4267"/>
              <a:ext cx="14308" cy="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88365" y="1636395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电影与绘画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4810" y="3076804"/>
            <a:ext cx="90855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电影传入中国从上海开始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上海国际电影节创办于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1993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年，是中国唯一获国际电影制片人协会认证的国际九大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类电影节之一，最高奖项为“金爵奖”。上海电视节创办于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1986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年，是中国第一个国际性电视节，如今已成为亚洲地区最重要的国际电视交流平台之一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上海也是中国著名的近现代绘画文化基地，特别是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世纪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年代，以上海为中心的现代主义艺术呈现国际化和大众</a:t>
            </a:r>
            <a:r>
              <a:rPr lang="zh-CN" altLang="zh-CN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化</a:t>
            </a:r>
            <a:r>
              <a:rPr lang="zh-CN" altLang="en-US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6" name="图片 15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9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120775"/>
            <a:ext cx="720090" cy="3975735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、上海市旅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982345"/>
            <a:ext cx="651446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豫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26380" y="2276475"/>
            <a:ext cx="651446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外滩和南京路步行街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19395" y="3500120"/>
            <a:ext cx="652462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东方明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珠广播电视塔（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26380" y="4725035"/>
            <a:ext cx="6517640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海迪士尼乐园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9" name="图片 18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21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、上海市旅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豫园</a:t>
            </a: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豫</a:t>
            </a:r>
            <a:r>
              <a:rPr lang="zh-CN" altLang="zh-CN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园位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于上海市老城厢的东北部，西南与上海老城隍庙毗邻，是具有明清两代园林建筑风格的江南名园之一</a:t>
            </a:r>
            <a:r>
              <a:rPr lang="zh-CN" altLang="zh-CN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，有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“城市山林”的美誉。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850515"/>
            <a:ext cx="226123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豫园始建于明嘉靖至万历年间，至今已有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400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多年历史。园主潘允端曾任四川布政使，为供其父亲养老，建成了豫园。“豫”有“平安”、“安泰”之意，取名“豫园”，有“愉悦双亲”的意思。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923197"/>
            <a:ext cx="206883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豫园有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40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多处亭台楼阁，由造型奇特、栩栩如生的五条龙墙分隔为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个景区，以有限的空间表现无穷宇宙的意境，体现了中国古典园林“壶中天地”的境界。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4" y="2531370"/>
            <a:ext cx="4248205" cy="3070182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09451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0"/>
            <a:ext cx="12204065" cy="685673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3971925" y="104775"/>
            <a:ext cx="3115945" cy="918845"/>
          </a:xfrm>
          <a:prstGeom prst="roundRect">
            <a:avLst>
              <a:gd name="adj" fmla="val 50000"/>
            </a:avLst>
          </a:prstGeom>
          <a:solidFill>
            <a:srgbClr val="8697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FFFFFF"/>
              </a:solidFill>
            </a:endParaRPr>
          </a:p>
        </p:txBody>
      </p:sp>
      <p:pic>
        <p:nvPicPr>
          <p:cNvPr id="4" name="图片 3" descr="5408f105d31def90e98830dffc7fc8b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b="38336"/>
          <a:stretch>
            <a:fillRect/>
          </a:stretch>
        </p:blipFill>
        <p:spPr bwMode="auto">
          <a:xfrm>
            <a:off x="3540760" y="715645"/>
            <a:ext cx="3818890" cy="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841062" y="183304"/>
            <a:ext cx="3337984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224655" y="1625600"/>
            <a:ext cx="8471535" cy="4108450"/>
            <a:chOff x="6653" y="2560"/>
            <a:chExt cx="13341" cy="6470"/>
          </a:xfrm>
        </p:grpSpPr>
        <p:cxnSp>
          <p:nvCxnSpPr>
            <p:cNvPr id="49" name="直接连接符 48"/>
            <p:cNvCxnSpPr/>
            <p:nvPr/>
          </p:nvCxnSpPr>
          <p:spPr>
            <a:xfrm flipH="1" flipV="1">
              <a:off x="6653" y="5400"/>
              <a:ext cx="33" cy="363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7350" y="2560"/>
              <a:ext cx="1227" cy="1133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7350" y="3853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7350" y="5200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7350" y="6546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9090" y="2560"/>
              <a:ext cx="1017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知识储备1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“习”美知天下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9090" y="3900"/>
              <a:ext cx="9928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知识储备2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“赏”美增见识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9090" y="5287"/>
              <a:ext cx="9811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知识储备3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“述”美展自信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9090" y="6633"/>
              <a:ext cx="9484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素养导读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“品”美入我心</a:t>
              </a:r>
            </a:p>
          </p:txBody>
        </p:sp>
        <p:sp>
          <p:nvSpPr>
            <p:cNvPr id="5" name="椭圆 4"/>
            <p:cNvSpPr/>
            <p:nvPr>
              <p:custDataLst>
                <p:tags r:id="rId1"/>
              </p:custDataLst>
            </p:nvPr>
          </p:nvSpPr>
          <p:spPr>
            <a:xfrm>
              <a:off x="7350" y="7894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伍</a:t>
              </a: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9128" y="8007"/>
              <a:ext cx="1086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佳文导读—“析”美做实践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、上海市旅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5172392" cy="759182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外滩和南京路步行街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外</a:t>
            </a:r>
            <a:r>
              <a:rPr lang="zh-CN" altLang="zh-CN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滩位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于上海市中心黄浦区的黄浦江畔，即外黄浦滩，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1844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清道光廿四年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起这一带被划为英国租界，成为上海十里洋场的真实写</a:t>
            </a:r>
            <a:r>
              <a:rPr lang="zh-CN" altLang="zh-CN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照</a:t>
            </a: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850515"/>
            <a:ext cx="226123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外滩南起延安东路，北至外白渡桥，在这段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1.5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公里长的外滩西侧，矗立着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幢风格迥异的古典复兴大楼，素有“近代世界建筑博览会”之</a:t>
            </a:r>
            <a:r>
              <a:rPr lang="zh-CN" altLang="zh-CN" sz="2000" dirty="0" smtClean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称，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一直以来被视为上海的标志性建筑和城市历史的象征。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79496" y="2578043"/>
            <a:ext cx="206883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             </a:t>
            </a:r>
          </a:p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南京路步行街位于上海市中心，是上海市开埠后最早建立的一条商业街</a:t>
            </a:r>
            <a:r>
              <a:rPr lang="zh-CN" altLang="zh-CN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它东起外滩、西迄延安西路，横跨静安、黄浦两区，全长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5.5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公里，以西藏中路为界分为东西两段。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0" y="2892638"/>
            <a:ext cx="4564397" cy="2390621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7443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、上海市旅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5194248" cy="759182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东方明珠广播电视塔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93695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东方明珠广播电视</a:t>
            </a:r>
            <a:r>
              <a:rPr lang="zh-CN" altLang="zh-CN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塔是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上海的标志性建筑，位于中国上海市浦东新区黄浦江畔、陆家嘴尖端，建成于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1994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日，塔高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468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米。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962687"/>
            <a:ext cx="226123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电视塔巧妙地融合了宇宙空间、飞船火箭和原子结构的形象，创造了“大珠小珠落玉盘”的意境，体现了现代科技与东方文化的完美统</a:t>
            </a:r>
            <a:r>
              <a:rPr lang="zh-CN" altLang="zh-CN" sz="2000" dirty="0" smtClean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736210"/>
            <a:ext cx="220218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             </a:t>
            </a:r>
          </a:p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东方明珠广播电视塔是多筒结构，主干是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根直径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米，高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287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米的空心擎天大柱，大柱间有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米高的横梁连结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2674637"/>
            <a:ext cx="4392221" cy="3111639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7443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、上海市旅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游资源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514794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上海迪士尼乐园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1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2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23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6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20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8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9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13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5760" y="2867992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solidFill>
                  <a:schemeClr val="bg1"/>
                </a:solidFill>
              </a:rPr>
              <a:t>上海迪士尼乐</a:t>
            </a:r>
            <a:r>
              <a:rPr lang="zh-CN" altLang="zh-CN" sz="2000" dirty="0" smtClean="0">
                <a:solidFill>
                  <a:schemeClr val="bg1"/>
                </a:solidFill>
              </a:rPr>
              <a:t>园，</a:t>
            </a:r>
            <a:r>
              <a:rPr lang="zh-CN" altLang="zh-CN" sz="2000" dirty="0">
                <a:solidFill>
                  <a:schemeClr val="bg1"/>
                </a:solidFill>
              </a:rPr>
              <a:t>是中国内地首座迪士尼主题乐园，位于上海市浦东新区川沙新镇，于</a:t>
            </a:r>
            <a:r>
              <a:rPr lang="en-US" altLang="zh-CN" sz="2000" dirty="0">
                <a:solidFill>
                  <a:schemeClr val="bg1"/>
                </a:solidFill>
              </a:rPr>
              <a:t>2016</a:t>
            </a:r>
            <a:r>
              <a:rPr lang="zh-CN" altLang="zh-CN" sz="2000" dirty="0">
                <a:solidFill>
                  <a:schemeClr val="bg1"/>
                </a:solidFill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</a:rPr>
              <a:t>6</a:t>
            </a:r>
            <a:r>
              <a:rPr lang="zh-CN" altLang="zh-CN" sz="2000" dirty="0">
                <a:solidFill>
                  <a:schemeClr val="bg1"/>
                </a:solidFill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</a:rPr>
              <a:t>16</a:t>
            </a:r>
            <a:r>
              <a:rPr lang="zh-CN" altLang="zh-CN" sz="2000" dirty="0">
                <a:solidFill>
                  <a:schemeClr val="bg1"/>
                </a:solidFill>
              </a:rPr>
              <a:t>日正式开园。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0" y="2969657"/>
            <a:ext cx="22612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海迪士尼乐园</a:t>
            </a:r>
            <a:r>
              <a:rPr lang="zh-CN" altLang="zh-CN" sz="2000" dirty="0" smtClean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</a:t>
            </a:r>
            <a:r>
              <a:rPr lang="zh-CN" altLang="zh-CN" sz="20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中国第二个、亚洲第三个，世界第六个迪士尼主题公园。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88220" y="2736210"/>
            <a:ext cx="220218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             </a:t>
            </a:r>
          </a:p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乐园拥有七大主题园区：米奇大街、奇想花园、探险岛、宝藏湾、明日世界、梦幻世界、玩具总动</a:t>
            </a:r>
            <a:r>
              <a:rPr lang="zh-CN" altLang="zh-CN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园</a:t>
            </a:r>
            <a:r>
              <a:rPr lang="zh-CN" altLang="en-US" sz="2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6" y="2578043"/>
            <a:ext cx="3462462" cy="3638454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55" name="图片 54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5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32698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755" y="1217295"/>
            <a:ext cx="11900535" cy="5344085"/>
            <a:chOff x="313" y="788"/>
            <a:chExt cx="18741" cy="9545"/>
          </a:xfrm>
        </p:grpSpPr>
        <p:sp>
          <p:nvSpPr>
            <p:cNvPr id="7" name="圆角淘宝店chenying0907出品 18"/>
            <p:cNvSpPr/>
            <p:nvPr>
              <p:custDataLst>
                <p:tags r:id="rId4"/>
              </p:custDataLst>
            </p:nvPr>
          </p:nvSpPr>
          <p:spPr>
            <a:xfrm flipH="1">
              <a:off x="313" y="788"/>
              <a:ext cx="18741" cy="95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>
                <a:defRPr/>
              </a:pPr>
              <a:endParaRPr lang="zh-CN" altLang="en-US" sz="2800" noProof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24" name="淘宝店chenying0907出品 1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2003" y="1523"/>
              <a:ext cx="15929" cy="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6" tIns="45708" rIns="91416" bIns="45708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2800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56234" y="1916832"/>
            <a:ext cx="10225136" cy="415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中国共产党第一次全国代表大会会址（简称：中共一大会址）是中国共产党的诞生地，是一幢典型的石库门建筑，地处上海法租界望志路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106</a:t>
            </a: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号（今兴业路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76</a:t>
            </a: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号）。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1921</a:t>
            </a: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</a:t>
            </a: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23</a:t>
            </a: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日至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</a:t>
            </a: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日，中国共产党第一次全国代表大会在此举行</a:t>
            </a:r>
            <a:r>
              <a:rPr lang="zh-CN" altLang="zh-CN" sz="2800" b="1" dirty="0" smtClean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zh-CN" sz="28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这里是我们党的根脉。“事业发展永无止境，共产党人的初心永远不能改变。唯有不忘初心，方可告慰历史、告慰先辈，方可赢得民心、赢得时代，方可善作善成、一往无前。”</a:t>
            </a:r>
          </a:p>
          <a:p>
            <a:pPr>
              <a:lnSpc>
                <a:spcPts val="4000"/>
              </a:lnSpc>
            </a:pP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1" name="图片 10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3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析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践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伍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2784212" y="1574801"/>
            <a:ext cx="8894233" cy="4620684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0250" name="文本框 1434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8120" y="2598737"/>
            <a:ext cx="62579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张通过系统学习，已经储备了相关知识，掌握了上海市的代表性文旅资源，即将接待一个重庆市来上海东方明珠广播电视塔游览的中学研学团，请帮小张准备一篇上海东方明珠广播电视塔导游词并进行模拟讲解。</a:t>
            </a:r>
            <a:endParaRPr lang="zh-CN" altLang="en-US" sz="2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9965" y="1390015"/>
            <a:ext cx="2800350" cy="2416810"/>
            <a:chOff x="1559" y="2189"/>
            <a:chExt cx="4410" cy="3806"/>
          </a:xfrm>
        </p:grpSpPr>
        <p:sp>
          <p:nvSpPr>
            <p:cNvPr id="5" name="Freeform 5"/>
            <p:cNvSpPr/>
            <p:nvPr/>
          </p:nvSpPr>
          <p:spPr bwMode="auto">
            <a:xfrm>
              <a:off x="1559" y="2189"/>
              <a:ext cx="4411" cy="3807"/>
            </a:xfrm>
            <a:custGeom>
              <a:avLst/>
              <a:gdLst>
                <a:gd name="T0" fmla="*/ 455 w 455"/>
                <a:gd name="T1" fmla="*/ 0 h 457"/>
                <a:gd name="T2" fmla="*/ 333 w 455"/>
                <a:gd name="T3" fmla="*/ 0 h 457"/>
                <a:gd name="T4" fmla="*/ 0 w 455"/>
                <a:gd name="T5" fmla="*/ 333 h 457"/>
                <a:gd name="T6" fmla="*/ 0 w 455"/>
                <a:gd name="T7" fmla="*/ 455 h 457"/>
                <a:gd name="T8" fmla="*/ 77 w 455"/>
                <a:gd name="T9" fmla="*/ 456 h 457"/>
                <a:gd name="T10" fmla="*/ 326 w 455"/>
                <a:gd name="T11" fmla="*/ 457 h 457"/>
                <a:gd name="T12" fmla="*/ 335 w 455"/>
                <a:gd name="T13" fmla="*/ 457 h 457"/>
                <a:gd name="T14" fmla="*/ 455 w 455"/>
                <a:gd name="T15" fmla="*/ 347 h 457"/>
                <a:gd name="T16" fmla="*/ 455 w 455"/>
                <a:gd name="T17" fmla="*/ 345 h 457"/>
                <a:gd name="T18" fmla="*/ 455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gradFill flip="none" rotWithShape="1">
              <a:gsLst>
                <a:gs pos="100000">
                  <a:srgbClr val="996633"/>
                </a:gs>
                <a:gs pos="0">
                  <a:srgbClr val="C79F6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文本框 1434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57" y="3813"/>
              <a:ext cx="294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实训要求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89965" y="3921760"/>
            <a:ext cx="2800350" cy="2374900"/>
            <a:chOff x="1559" y="6176"/>
            <a:chExt cx="4410" cy="3740"/>
          </a:xfrm>
        </p:grpSpPr>
        <p:sp>
          <p:nvSpPr>
            <p:cNvPr id="6" name="Freeform 6"/>
            <p:cNvSpPr/>
            <p:nvPr>
              <p:custDataLst>
                <p:tags r:id="rId5"/>
              </p:custDataLst>
            </p:nvPr>
          </p:nvSpPr>
          <p:spPr bwMode="auto">
            <a:xfrm>
              <a:off x="1559" y="6176"/>
              <a:ext cx="4411" cy="3741"/>
            </a:xfrm>
            <a:custGeom>
              <a:avLst/>
              <a:gdLst>
                <a:gd name="T0" fmla="*/ 326 w 455"/>
                <a:gd name="T1" fmla="*/ 0 h 456"/>
                <a:gd name="T2" fmla="*/ 335 w 455"/>
                <a:gd name="T3" fmla="*/ 0 h 456"/>
                <a:gd name="T4" fmla="*/ 455 w 455"/>
                <a:gd name="T5" fmla="*/ 110 h 456"/>
                <a:gd name="T6" fmla="*/ 455 w 455"/>
                <a:gd name="T7" fmla="*/ 112 h 456"/>
                <a:gd name="T8" fmla="*/ 455 w 455"/>
                <a:gd name="T9" fmla="*/ 456 h 456"/>
                <a:gd name="T10" fmla="*/ 333 w 455"/>
                <a:gd name="T11" fmla="*/ 456 h 456"/>
                <a:gd name="T12" fmla="*/ 0 w 455"/>
                <a:gd name="T13" fmla="*/ 123 h 456"/>
                <a:gd name="T14" fmla="*/ 0 w 455"/>
                <a:gd name="T15" fmla="*/ 1 h 456"/>
                <a:gd name="T16" fmla="*/ 77 w 455"/>
                <a:gd name="T17" fmla="*/ 1 h 456"/>
                <a:gd name="T18" fmla="*/ 326 w 455"/>
                <a:gd name="T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6">
                  <a:moveTo>
                    <a:pt x="326" y="0"/>
                  </a:moveTo>
                  <a:cubicBezTo>
                    <a:pt x="329" y="0"/>
                    <a:pt x="332" y="0"/>
                    <a:pt x="335" y="0"/>
                  </a:cubicBezTo>
                  <a:cubicBezTo>
                    <a:pt x="410" y="5"/>
                    <a:pt x="455" y="67"/>
                    <a:pt x="455" y="110"/>
                  </a:cubicBezTo>
                  <a:cubicBezTo>
                    <a:pt x="455" y="110"/>
                    <a:pt x="455" y="111"/>
                    <a:pt x="455" y="112"/>
                  </a:cubicBezTo>
                  <a:cubicBezTo>
                    <a:pt x="455" y="200"/>
                    <a:pt x="455" y="456"/>
                    <a:pt x="455" y="456"/>
                  </a:cubicBezTo>
                  <a:cubicBezTo>
                    <a:pt x="333" y="456"/>
                    <a:pt x="333" y="456"/>
                    <a:pt x="333" y="456"/>
                  </a:cubicBezTo>
                  <a:cubicBezTo>
                    <a:pt x="149" y="456"/>
                    <a:pt x="0" y="307"/>
                    <a:pt x="0" y="1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2" y="1"/>
                    <a:pt x="77" y="1"/>
                  </a:cubicBezTo>
                  <a:cubicBezTo>
                    <a:pt x="152" y="0"/>
                    <a:pt x="263" y="0"/>
                    <a:pt x="3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996633"/>
                </a:gs>
                <a:gs pos="0">
                  <a:srgbClr val="C79F6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9" name="文本框 1434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457" y="7546"/>
              <a:ext cx="294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实训步骤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5" name="图片 14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6" name="矩形 15"/>
            <p:cNvSpPr/>
            <p:nvPr>
              <p:custDataLst>
                <p:tags r:id="rId4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8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r="40623" b="66989"/>
          <a:stretch>
            <a:fillRect/>
          </a:stretch>
        </p:blipFill>
        <p:spPr bwMode="auto">
          <a:xfrm>
            <a:off x="386028" y="129118"/>
            <a:ext cx="3898900" cy="31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 b="38876"/>
          <a:stretch>
            <a:fillRect/>
          </a:stretch>
        </p:blipFill>
        <p:spPr bwMode="auto">
          <a:xfrm>
            <a:off x="386028" y="2821518"/>
            <a:ext cx="11421533" cy="36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2672028" y="2311400"/>
            <a:ext cx="6413500" cy="1703917"/>
            <a:chOff x="3664" y="2731"/>
            <a:chExt cx="7576" cy="2012"/>
          </a:xfrm>
        </p:grpSpPr>
        <p:sp>
          <p:nvSpPr>
            <p:cNvPr id="10" name=" 219"/>
            <p:cNvSpPr/>
            <p:nvPr/>
          </p:nvSpPr>
          <p:spPr>
            <a:xfrm>
              <a:off x="3664" y="2731"/>
              <a:ext cx="7576" cy="201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grpSp>
          <p:nvGrpSpPr>
            <p:cNvPr id="27655" name="组合 10"/>
            <p:cNvGrpSpPr/>
            <p:nvPr/>
          </p:nvGrpSpPr>
          <p:grpSpPr bwMode="auto">
            <a:xfrm>
              <a:off x="3937" y="2831"/>
              <a:ext cx="7124" cy="1812"/>
              <a:chOff x="3937" y="2831"/>
              <a:chExt cx="7124" cy="1812"/>
            </a:xfrm>
          </p:grpSpPr>
          <p:sp>
            <p:nvSpPr>
              <p:cNvPr id="219" name=" 219"/>
              <p:cNvSpPr/>
              <p:nvPr/>
            </p:nvSpPr>
            <p:spPr>
              <a:xfrm>
                <a:off x="3937" y="2831"/>
                <a:ext cx="7028" cy="1812"/>
              </a:xfrm>
              <a:prstGeom prst="roundRect">
                <a:avLst>
                  <a:gd name="adj" fmla="val 50000"/>
                </a:avLst>
              </a:prstGeom>
              <a:solidFill>
                <a:srgbClr val="8697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15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indent="-214630" eaLnBrk="0" hangingPunct="0">
                  <a:spcBef>
                    <a:spcPct val="15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indent="-171450" eaLnBrk="0" hangingPunct="0">
                  <a:spcBef>
                    <a:spcPct val="15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indent="-171450" eaLnBrk="0" hangingPunct="0">
                  <a:spcBef>
                    <a:spcPct val="15000"/>
                  </a:spcBef>
                  <a:buChar char="–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indent="-171450" eaLnBrk="0" hangingPunct="0">
                  <a:spcBef>
                    <a:spcPct val="15000"/>
                  </a:spcBef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7" name="文本框 7"/>
              <p:cNvSpPr txBox="1">
                <a:spLocks noChangeArrowheads="1"/>
              </p:cNvSpPr>
              <p:nvPr/>
            </p:nvSpPr>
            <p:spPr bwMode="auto">
              <a:xfrm>
                <a:off x="4067" y="3085"/>
                <a:ext cx="6994" cy="1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533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谢谢观赏！</a:t>
                </a:r>
              </a:p>
            </p:txBody>
          </p:sp>
        </p:grpSp>
      </p:grpSp>
      <p:pic>
        <p:nvPicPr>
          <p:cNvPr id="3" name="图片 2" descr="5408f105d31def90e98830dffc7fc8b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b="38336"/>
          <a:stretch>
            <a:fillRect/>
          </a:stretch>
        </p:blipFill>
        <p:spPr bwMode="auto">
          <a:xfrm>
            <a:off x="2625461" y="3321051"/>
            <a:ext cx="6307667" cy="11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994" y="262467"/>
            <a:ext cx="36322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zh-CN" sz="3735" b="1">
                <a:solidFill>
                  <a:srgbClr val="C79F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情景导入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86880" y="1925786"/>
            <a:ext cx="8934450" cy="452755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40000"/>
              </a:lnSpc>
              <a:buNone/>
            </a:pPr>
            <a:r>
              <a:rPr lang="zh-CN" altLang="zh-CN" sz="2400" dirty="0">
                <a:solidFill>
                  <a:schemeClr val="accent6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张是上海外滩旅行社的一名导游，在带团过程中发现，除了准备景点导游词之外，对上海有关概况有所了解对于带团非常有帮助，这样才可以使游客们对目的地有一个更加全面的了解。于是小张在练习导游词的同时开始着手整理上海市的基本知识，你可以帮助小张做好讲解服务的准备工作吗？</a:t>
            </a:r>
            <a:endParaRPr lang="zh-CN" altLang="zh-CN" sz="2665" dirty="0">
              <a:solidFill>
                <a:schemeClr val="accent6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Freeform 12"/>
          <p:cNvSpPr>
            <a:spLocks noChangeArrowheads="1"/>
          </p:cNvSpPr>
          <p:nvPr/>
        </p:nvSpPr>
        <p:spPr bwMode="auto">
          <a:xfrm>
            <a:off x="1658146" y="1699685"/>
            <a:ext cx="704849" cy="706967"/>
          </a:xfrm>
          <a:custGeom>
            <a:avLst/>
            <a:gdLst>
              <a:gd name="T0" fmla="*/ 0 w 1446"/>
              <a:gd name="T1" fmla="*/ 0 h 1446"/>
              <a:gd name="T2" fmla="*/ 528637 w 1446"/>
              <a:gd name="T3" fmla="*/ 0 h 1446"/>
              <a:gd name="T4" fmla="*/ 528637 w 1446"/>
              <a:gd name="T5" fmla="*/ 167941 h 1446"/>
              <a:gd name="T6" fmla="*/ 160127 w 1446"/>
              <a:gd name="T7" fmla="*/ 167941 h 1446"/>
              <a:gd name="T8" fmla="*/ 160127 w 1446"/>
              <a:gd name="T9" fmla="*/ 530225 h 1446"/>
              <a:gd name="T10" fmla="*/ 0 w 1446"/>
              <a:gd name="T11" fmla="*/ 530225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2"/>
          <p:cNvSpPr>
            <a:spLocks noChangeArrowheads="1"/>
          </p:cNvSpPr>
          <p:nvPr/>
        </p:nvSpPr>
        <p:spPr bwMode="auto">
          <a:xfrm flipH="1" flipV="1">
            <a:off x="10273189" y="4149303"/>
            <a:ext cx="704851" cy="706967"/>
          </a:xfrm>
          <a:custGeom>
            <a:avLst/>
            <a:gdLst>
              <a:gd name="T0" fmla="*/ 0 w 1446"/>
              <a:gd name="T1" fmla="*/ 0 h 1446"/>
              <a:gd name="T2" fmla="*/ 528638 w 1446"/>
              <a:gd name="T3" fmla="*/ 0 h 1446"/>
              <a:gd name="T4" fmla="*/ 528638 w 1446"/>
              <a:gd name="T5" fmla="*/ 167941 h 1446"/>
              <a:gd name="T6" fmla="*/ 160127 w 1446"/>
              <a:gd name="T7" fmla="*/ 167941 h 1446"/>
              <a:gd name="T8" fmla="*/ 160127 w 1446"/>
              <a:gd name="T9" fmla="*/ 530225 h 1446"/>
              <a:gd name="T10" fmla="*/ 0 w 1446"/>
              <a:gd name="T11" fmla="*/ 530225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8" dur="500" spd="-99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7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12" dur="500" spd="-99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36" grpId="0" animBg="1"/>
      <p:bldP spid="36" grpId="1" animBg="1"/>
      <p:bldP spid="37" grpId="0" bldLvl="0" animBg="1"/>
      <p:bldP spid="3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20" name=" 220"/>
          <p:cNvSpPr/>
          <p:nvPr/>
        </p:nvSpPr>
        <p:spPr>
          <a:xfrm>
            <a:off x="6238240" y="1846580"/>
            <a:ext cx="3496945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、地理位置</a:t>
            </a:r>
          </a:p>
        </p:txBody>
      </p:sp>
      <p:sp>
        <p:nvSpPr>
          <p:cNvPr id="5" name=" 220"/>
          <p:cNvSpPr/>
          <p:nvPr/>
        </p:nvSpPr>
        <p:spPr>
          <a:xfrm>
            <a:off x="6238875" y="2639695"/>
            <a:ext cx="349631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、气候特点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4440555" y="1120775"/>
            <a:ext cx="720090" cy="3975735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、上海市基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本情况</a:t>
              </a: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982345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26380" y="3950970"/>
            <a:ext cx="375983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sp>
        <p:nvSpPr>
          <p:cNvPr id="12" name=" 220"/>
          <p:cNvSpPr/>
          <p:nvPr/>
        </p:nvSpPr>
        <p:spPr>
          <a:xfrm>
            <a:off x="6240145" y="4841240"/>
            <a:ext cx="3496945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、人口区划</a:t>
            </a:r>
          </a:p>
        </p:txBody>
      </p:sp>
      <p:sp>
        <p:nvSpPr>
          <p:cNvPr id="13" name=" 220"/>
          <p:cNvSpPr/>
          <p:nvPr/>
        </p:nvSpPr>
        <p:spPr>
          <a:xfrm>
            <a:off x="6240780" y="5634355"/>
            <a:ext cx="349631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、交通情况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5" name="图片 14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6" name="矩形 15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7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697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、地理位置</a:t>
            </a: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</a:t>
            </a:r>
            <a:r>
              <a:rPr lang="zh-CN" altLang="zh-CN" sz="2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海地处太平洋西岸，亚洲大陆东沿，是长江三角洲冲积平原的一部分。上海西接江苏、浙江两省，北接长江入海口，是一个良好的江海港口。上海平均海拔高度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2.19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米，大金山岛为上海最高点，海拔高度</a:t>
            </a: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103.7</a:t>
            </a:r>
            <a:r>
              <a:rPr lang="zh-CN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米。上海河网主要有流经市区的主干道黄浦江及其支流苏州河、川杨河、淀浦河等。淀山湖是上海最大的湖泊。上海境内有崇明、长兴、横沙三个主要岛屿，其中崇明岛是中国的第三大岛。黄浦江流经市区，终年不冻，是上海的水上交通要道。</a:t>
            </a:r>
            <a:endParaRPr lang="zh-CN" altLang="en-US" sz="2400" noProof="1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70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、气候特点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上</a:t>
            </a:r>
            <a:r>
              <a:rPr lang="zh-CN" altLang="zh-CN" sz="2800" dirty="0"/>
              <a:t>海属北亚热带季风性气候，四季分明，日照充分，雨量充沛。上海气候温和湿润，春秋较短，冬夏较长。</a:t>
            </a:r>
            <a:r>
              <a:rPr lang="en-US" altLang="zh-CN" sz="2800" dirty="0"/>
              <a:t>2021</a:t>
            </a:r>
            <a:r>
              <a:rPr lang="zh-CN" altLang="zh-CN" sz="2800" dirty="0"/>
              <a:t>年，全市平均气温</a:t>
            </a:r>
            <a:r>
              <a:rPr lang="en-US" altLang="zh-CN" sz="2800" dirty="0"/>
              <a:t>17.9</a:t>
            </a:r>
            <a:r>
              <a:rPr lang="zh-CN" altLang="zh-CN" sz="2800" dirty="0"/>
              <a:t>℃，降水量</a:t>
            </a:r>
            <a:r>
              <a:rPr lang="en-US" altLang="zh-CN" sz="2800" dirty="0"/>
              <a:t>1474.5</a:t>
            </a:r>
            <a:r>
              <a:rPr lang="zh-CN" altLang="zh-CN" sz="2800" dirty="0"/>
              <a:t>毫米。全年</a:t>
            </a:r>
            <a:r>
              <a:rPr lang="en-US" altLang="zh-CN" sz="2800" dirty="0"/>
              <a:t>66.1%</a:t>
            </a:r>
            <a:r>
              <a:rPr lang="zh-CN" altLang="zh-CN" sz="2800" dirty="0"/>
              <a:t>的雨量集中在</a:t>
            </a:r>
            <a:r>
              <a:rPr lang="en-US" altLang="zh-CN" sz="2800" dirty="0"/>
              <a:t>6</a:t>
            </a:r>
            <a:r>
              <a:rPr lang="zh-CN" altLang="zh-CN" sz="2800" dirty="0"/>
              <a:t>月至</a:t>
            </a:r>
            <a:r>
              <a:rPr lang="en-US" altLang="zh-CN" sz="2800" dirty="0"/>
              <a:t>9</a:t>
            </a:r>
            <a:r>
              <a:rPr lang="zh-CN" altLang="zh-CN" sz="2800" dirty="0"/>
              <a:t>月。</a:t>
            </a:r>
            <a:endParaRPr lang="zh-CN" altLang="en-US" sz="28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70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、人口区划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海市辖有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16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个区：黄浦区、徐汇区、长宁区、静安区、普陀区、虹口区、杨浦区、闵行区、宝山区、嘉定区、浦东区、金山区、松江区、青浦区、奉贤区、崇明区。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2022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年末常住人口为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2475.89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万人。</a:t>
            </a:r>
            <a:endParaRPr lang="zh-CN" altLang="en-US" sz="2800" noProof="1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ldLvl="0" animBg="1"/>
      <p:bldP spid="170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、交通情况</a:t>
            </a: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</a:t>
            </a:r>
            <a:r>
              <a:rPr lang="zh-CN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海市交通四通八达，是中国铁路枢纽、民用航空运输中心及邮轮母港</a:t>
            </a:r>
            <a:r>
              <a:rPr lang="zh-CN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上海国际航运中心建设取得重大突破，建成了外高桥码头、洋山深水港和吴淞口国际邮轮码头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;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航空运输方面，上海有虹桥、浦东两大机场，建成了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座航站楼、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条跑道</a:t>
            </a:r>
            <a:r>
              <a:rPr lang="en-US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;</a:t>
            </a:r>
            <a:r>
              <a:rPr lang="zh-CN" altLang="zh-CN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铁路方面，上海拥有上海站、上海南站、上海虹桥站三个铁路主客运</a:t>
            </a:r>
            <a:r>
              <a:rPr lang="zh-CN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站</a:t>
            </a: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sz="2800" noProof="1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景一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东方明珠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—上海市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</a:t>
            </a:r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题三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ldLvl="0" animBg="1"/>
      <p:bldP spid="170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OGFkYWMzNDcwM2ZmNzVmOTc4YTA0MDI5NzAzNTVjY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3201</Words>
  <Application>Microsoft Office PowerPoint</Application>
  <PresentationFormat>自定义</PresentationFormat>
  <Paragraphs>163</Paragraphs>
  <Slides>27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默认设计模板</vt:lpstr>
      <vt:lpstr>PowerPoint 演示文稿</vt:lpstr>
      <vt:lpstr>PowerPoint 演示文稿</vt:lpstr>
      <vt:lpstr>情景导入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diana Dou</dc:creator>
  <cp:lastModifiedBy>xb21cn</cp:lastModifiedBy>
  <cp:revision>52</cp:revision>
  <dcterms:created xsi:type="dcterms:W3CDTF">2017-10-27T05:05:00Z</dcterms:created>
  <dcterms:modified xsi:type="dcterms:W3CDTF">2023-10-24T07:11:17Z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FCBA52CB88FD470895F0C7EB459D057B_13</vt:lpwstr>
  </property>
</Properties>
</file>