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14" r:id="rId5"/>
    <p:sldId id="289" r:id="rId6"/>
    <p:sldId id="315" r:id="rId7"/>
    <p:sldId id="372" r:id="rId8"/>
    <p:sldId id="374" r:id="rId9"/>
    <p:sldId id="376" r:id="rId10"/>
    <p:sldId id="378" r:id="rId11"/>
    <p:sldId id="379" r:id="rId12"/>
    <p:sldId id="380" r:id="rId13"/>
    <p:sldId id="364" r:id="rId14"/>
    <p:sldId id="381" r:id="rId15"/>
    <p:sldId id="382" r:id="rId16"/>
    <p:sldId id="365" r:id="rId17"/>
    <p:sldId id="383" r:id="rId18"/>
    <p:sldId id="385" r:id="rId19"/>
    <p:sldId id="386" r:id="rId20"/>
    <p:sldId id="384" r:id="rId21"/>
    <p:sldId id="387" r:id="rId22"/>
    <p:sldId id="388" r:id="rId23"/>
    <p:sldId id="389" r:id="rId24"/>
    <p:sldId id="390" r:id="rId25"/>
    <p:sldId id="366" r:id="rId26"/>
    <p:sldId id="391" r:id="rId27"/>
    <p:sldId id="367" r:id="rId28"/>
    <p:sldId id="392" r:id="rId29"/>
    <p:sldId id="341" r:id="rId30"/>
  </p:sldIdLst>
  <p:sldSz cx="12193270" cy="6858000"/>
  <p:notesSz cx="9144000" cy="6858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79F61"/>
    <a:srgbClr val="86975F"/>
    <a:srgbClr val="996633"/>
    <a:srgbClr val="769454"/>
    <a:srgbClr val="FF0066"/>
    <a:srgbClr val="008000"/>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autoAdjust="0"/>
  </p:normalViewPr>
  <p:slideViewPr>
    <p:cSldViewPr showGuides="1">
      <p:cViewPr varScale="1">
        <p:scale>
          <a:sx n="72" d="100"/>
          <a:sy n="72" d="100"/>
        </p:scale>
        <p:origin x="66" y="72"/>
      </p:cViewPr>
      <p:guideLst>
        <p:guide orient="horz" pos="2205"/>
        <p:guide pos="385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220.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smtClean="0"/>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smtClean="0"/>
            </a:lvl1pPr>
          </a:lstStyle>
          <a:p>
            <a:pPr>
              <a:defRPr/>
            </a:pPr>
            <a:fld id="{1A3D5318-0E4E-415C-AAC5-B5FDE9A4E338}" type="datetimeFigureOut">
              <a:rPr lang="zh-CN" altLang="en-US"/>
            </a:fld>
            <a:endParaRPr lang="zh-CN" altLang="en-US"/>
          </a:p>
        </p:txBody>
      </p:sp>
      <p:sp>
        <p:nvSpPr>
          <p:cNvPr id="4" name="幻灯片图像占位符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smtClean="0"/>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smtClean="0"/>
            </a:lvl1pPr>
          </a:lstStyle>
          <a:p>
            <a:pPr>
              <a:defRPr/>
            </a:pPr>
            <a:fld id="{2FD5E47D-AA82-41EA-8BA3-9788BD45B32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609600" algn="l" rtl="0" fontAlgn="base">
      <a:spcBef>
        <a:spcPct val="30000"/>
      </a:spcBef>
      <a:spcAft>
        <a:spcPct val="0"/>
      </a:spcAft>
      <a:defRPr sz="1600" kern="1200">
        <a:solidFill>
          <a:schemeClr val="tx1"/>
        </a:solidFill>
        <a:latin typeface="+mn-lt"/>
        <a:ea typeface="+mn-ea"/>
        <a:cs typeface="+mn-cs"/>
      </a:defRPr>
    </a:lvl2pPr>
    <a:lvl3pPr marL="1219200" algn="l" rtl="0" fontAlgn="base">
      <a:spcBef>
        <a:spcPct val="30000"/>
      </a:spcBef>
      <a:spcAft>
        <a:spcPct val="0"/>
      </a:spcAft>
      <a:defRPr sz="1600" kern="1200">
        <a:solidFill>
          <a:schemeClr val="tx1"/>
        </a:solidFill>
        <a:latin typeface="+mn-lt"/>
        <a:ea typeface="+mn-ea"/>
        <a:cs typeface="+mn-cs"/>
      </a:defRPr>
    </a:lvl3pPr>
    <a:lvl4pPr marL="1828800" algn="l" rtl="0" fontAlgn="base">
      <a:spcBef>
        <a:spcPct val="30000"/>
      </a:spcBef>
      <a:spcAft>
        <a:spcPct val="0"/>
      </a:spcAft>
      <a:defRPr sz="1600" kern="1200">
        <a:solidFill>
          <a:schemeClr val="tx1"/>
        </a:solidFill>
        <a:latin typeface="+mn-lt"/>
        <a:ea typeface="+mn-ea"/>
        <a:cs typeface="+mn-cs"/>
      </a:defRPr>
    </a:lvl4pPr>
    <a:lvl5pPr marL="2438400" algn="l" rtl="0" fontAlgn="base">
      <a:spcBef>
        <a:spcPct val="30000"/>
      </a:spcBef>
      <a:spcAft>
        <a:spcPct val="0"/>
      </a:spcAft>
      <a:defRPr sz="1600" kern="1200">
        <a:solidFill>
          <a:schemeClr val="tx1"/>
        </a:solidFill>
        <a:latin typeface="+mn-lt"/>
        <a:ea typeface="+mn-ea"/>
        <a:cs typeface="+mn-cs"/>
      </a:defRPr>
    </a:lvl5pPr>
    <a:lvl6pPr marL="3048000" algn="l" defTabSz="1219200" rtl="0" eaLnBrk="1" latinLnBrk="0" hangingPunct="1">
      <a:defRPr sz="1600" kern="1200">
        <a:solidFill>
          <a:schemeClr val="tx1"/>
        </a:solidFill>
        <a:latin typeface="+mn-lt"/>
        <a:ea typeface="+mn-ea"/>
        <a:cs typeface="+mn-cs"/>
      </a:defRPr>
    </a:lvl6pPr>
    <a:lvl7pPr marL="3657600" algn="l" defTabSz="1219200" rtl="0" eaLnBrk="1" latinLnBrk="0" hangingPunct="1">
      <a:defRPr sz="1600" kern="1200">
        <a:solidFill>
          <a:schemeClr val="tx1"/>
        </a:solidFill>
        <a:latin typeface="+mn-lt"/>
        <a:ea typeface="+mn-ea"/>
        <a:cs typeface="+mn-cs"/>
      </a:defRPr>
    </a:lvl7pPr>
    <a:lvl8pPr marL="4267200" algn="l" defTabSz="1219200" rtl="0" eaLnBrk="1" latinLnBrk="0" hangingPunct="1">
      <a:defRPr sz="1600" kern="1200">
        <a:solidFill>
          <a:schemeClr val="tx1"/>
        </a:solidFill>
        <a:latin typeface="+mn-lt"/>
        <a:ea typeface="+mn-ea"/>
        <a:cs typeface="+mn-cs"/>
      </a:defRPr>
    </a:lvl8pPr>
    <a:lvl9pPr marL="4876800" algn="l" defTabSz="121920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5C346D56-24CB-435E-8843-6232CBB8A3A7}"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553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66BB9BB5-1C85-4190-A275-BA8E2D3443E1}"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07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7ADD2A3F-888F-461E-AE5F-E40AC97DCCA9}" type="slidenum">
              <a:rPr lang="zh-CN" altLang="en-US"/>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19C82970-BAD7-4515-AA67-87D4239A1EF9}"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22E54501-2DD2-41AF-BDBE-7C653D099929}"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DDBDA31F-2B6C-46C0-830C-A37BC786C408}"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199" y="1122363"/>
            <a:ext cx="9145191"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199" y="3602038"/>
            <a:ext cx="9145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B43A09C7-01D8-4911-B503-2B2F0F94C5E7}" type="slidenum">
              <a:rPr lang="zh-CN" altLang="zh-CN" smtClean="0"/>
            </a:fld>
            <a:endParaRPr lang="zh-CN"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A1EBE2A-5A06-4645-9BCF-6C5EACE80F36}"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037" y="365125"/>
            <a:ext cx="2629242"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309" y="365125"/>
            <a:ext cx="7735307"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E8489FDB-ECC4-42A5-941C-C2186E09DF79}" type="slidenum">
              <a:rPr lang="zh-CN" altLang="zh-CN" smtClean="0"/>
            </a:fld>
            <a:endParaRPr lang="zh-CN" altLang="zh-CN"/>
          </a:p>
        </p:txBody>
      </p:sp>
      <p:pic>
        <p:nvPicPr>
          <p:cNvPr id="7" name="图片 6"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1000">
        <p14:warp dir="in"/>
      </p:transition>
    </mc:Choice>
    <mc:Fallback>
      <p:transition spd="slow" advClick="0" advTm="1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2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1_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30A875F8-3D64-49C4-88E2-EC85489D1431}" type="slidenum">
              <a:rPr lang="zh-CN" altLang="zh-CN" smtClean="0"/>
            </a:fld>
            <a:endParaRPr lang="zh-CN"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958" y="1709739"/>
            <a:ext cx="1051697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1958" y="4589464"/>
            <a:ext cx="105169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Date Placeholder 3"/>
          <p:cNvSpPr>
            <a:spLocks noGrp="1"/>
          </p:cNvSpPr>
          <p:nvPr>
            <p:ph type="dt" sz="half" idx="10"/>
          </p:nvPr>
        </p:nvSpPr>
        <p:spPr/>
        <p:txBody>
          <a:bodyPr/>
          <a:lstStyle/>
          <a:p>
            <a:pPr>
              <a:defRPr/>
            </a:pPr>
            <a:endParaRPr lang="zh-CN" altLang="zh-CN"/>
          </a:p>
        </p:txBody>
      </p:sp>
      <p:sp>
        <p:nvSpPr>
          <p:cNvPr id="5" name="Footer Placeholder 4"/>
          <p:cNvSpPr>
            <a:spLocks noGrp="1"/>
          </p:cNvSpPr>
          <p:nvPr>
            <p:ph type="ftr" sz="quarter" idx="11"/>
          </p:nvPr>
        </p:nvSpPr>
        <p:spPr/>
        <p:txBody>
          <a:bodyPr/>
          <a:lstStyle/>
          <a:p>
            <a:pPr>
              <a:defRPr/>
            </a:pPr>
            <a:endParaRPr lang="zh-CN" altLang="zh-CN"/>
          </a:p>
        </p:txBody>
      </p:sp>
      <p:sp>
        <p:nvSpPr>
          <p:cNvPr id="6" name="Slide Number Placeholder 5"/>
          <p:cNvSpPr>
            <a:spLocks noGrp="1"/>
          </p:cNvSpPr>
          <p:nvPr>
            <p:ph type="sldNum" sz="quarter" idx="12"/>
          </p:nvPr>
        </p:nvSpPr>
        <p:spPr/>
        <p:txBody>
          <a:bodyPr/>
          <a:lstStyle/>
          <a:p>
            <a:pPr>
              <a:defRPr/>
            </a:pPr>
            <a:fld id="{0CD256EE-EEB7-4830-B634-197ADCEC95BF}" type="slidenum">
              <a:rPr lang="zh-CN" altLang="zh-CN" smtClean="0"/>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309"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3004" y="1825625"/>
            <a:ext cx="5182275"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2EE66BC0-3004-483C-B5A1-9A34E9FC452B}" type="slidenum">
              <a:rPr lang="zh-CN" altLang="zh-CN" smtClean="0"/>
            </a:fld>
            <a:endParaRPr lang="zh-CN"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897" y="365126"/>
            <a:ext cx="1051697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898" y="1681163"/>
            <a:ext cx="515845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898" y="2505075"/>
            <a:ext cx="5158459"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3004" y="1681163"/>
            <a:ext cx="51838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3004" y="2505075"/>
            <a:ext cx="5183863"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zh-CN"/>
          </a:p>
        </p:txBody>
      </p:sp>
      <p:sp>
        <p:nvSpPr>
          <p:cNvPr id="8" name="Footer Placeholder 7"/>
          <p:cNvSpPr>
            <a:spLocks noGrp="1"/>
          </p:cNvSpPr>
          <p:nvPr>
            <p:ph type="ftr" sz="quarter" idx="11"/>
          </p:nvPr>
        </p:nvSpPr>
        <p:spPr/>
        <p:txBody>
          <a:bodyPr/>
          <a:lstStyle/>
          <a:p>
            <a:pPr>
              <a:defRPr/>
            </a:pPr>
            <a:endParaRPr lang="zh-CN" altLang="zh-CN"/>
          </a:p>
        </p:txBody>
      </p:sp>
      <p:sp>
        <p:nvSpPr>
          <p:cNvPr id="9" name="Slide Number Placeholder 8"/>
          <p:cNvSpPr>
            <a:spLocks noGrp="1"/>
          </p:cNvSpPr>
          <p:nvPr>
            <p:ph type="sldNum" sz="quarter" idx="12"/>
          </p:nvPr>
        </p:nvSpPr>
        <p:spPr/>
        <p:txBody>
          <a:bodyPr/>
          <a:lstStyle/>
          <a:p>
            <a:pPr>
              <a:defRPr/>
            </a:pPr>
            <a:fld id="{447742D7-0D35-4830-BF86-89118D0167D4}" type="slidenum">
              <a:rPr lang="zh-CN" altLang="zh-CN" smtClean="0"/>
            </a:fld>
            <a:endParaRPr lang="zh-CN"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zh-CN"/>
          </a:p>
        </p:txBody>
      </p:sp>
      <p:sp>
        <p:nvSpPr>
          <p:cNvPr id="4" name="Footer Placeholder 3"/>
          <p:cNvSpPr>
            <a:spLocks noGrp="1"/>
          </p:cNvSpPr>
          <p:nvPr>
            <p:ph type="ftr" sz="quarter" idx="11"/>
          </p:nvPr>
        </p:nvSpPr>
        <p:spPr/>
        <p:txBody>
          <a:bodyPr/>
          <a:lstStyle/>
          <a:p>
            <a:pPr>
              <a:defRPr/>
            </a:pPr>
            <a:endParaRPr lang="zh-CN" altLang="zh-CN"/>
          </a:p>
        </p:txBody>
      </p:sp>
      <p:sp>
        <p:nvSpPr>
          <p:cNvPr id="5" name="Slide Number Placeholder 4"/>
          <p:cNvSpPr>
            <a:spLocks noGrp="1"/>
          </p:cNvSpPr>
          <p:nvPr>
            <p:ph type="sldNum" sz="quarter" idx="12"/>
          </p:nvPr>
        </p:nvSpPr>
        <p:spPr/>
        <p:txBody>
          <a:bodyPr/>
          <a:lstStyle/>
          <a:p>
            <a:pPr>
              <a:defRPr/>
            </a:pPr>
            <a:fld id="{7A1ED8E8-4415-4A7D-8428-BE27B41FC0AE}" type="slidenum">
              <a:rPr lang="zh-CN" altLang="zh-CN" smtClean="0"/>
            </a:fld>
            <a:endParaRPr lang="zh-CN"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zh-CN"/>
          </a:p>
        </p:txBody>
      </p:sp>
      <p:sp>
        <p:nvSpPr>
          <p:cNvPr id="3" name="Footer Placeholder 2"/>
          <p:cNvSpPr>
            <a:spLocks noGrp="1"/>
          </p:cNvSpPr>
          <p:nvPr>
            <p:ph type="ftr" sz="quarter" idx="11"/>
          </p:nvPr>
        </p:nvSpPr>
        <p:spPr/>
        <p:txBody>
          <a:bodyPr/>
          <a:lstStyle/>
          <a:p>
            <a:pPr>
              <a:defRPr/>
            </a:pPr>
            <a:endParaRPr lang="zh-CN" altLang="zh-CN"/>
          </a:p>
        </p:txBody>
      </p:sp>
      <p:sp>
        <p:nvSpPr>
          <p:cNvPr id="4" name="Slide Number Placeholder 3"/>
          <p:cNvSpPr>
            <a:spLocks noGrp="1"/>
          </p:cNvSpPr>
          <p:nvPr>
            <p:ph type="sldNum" sz="quarter" idx="12"/>
          </p:nvPr>
        </p:nvSpPr>
        <p:spPr/>
        <p:txBody>
          <a:bodyPr/>
          <a:lstStyle/>
          <a:p>
            <a:pPr>
              <a:defRPr/>
            </a:pPr>
            <a:fld id="{C710B0ED-06BF-41F6-84FC-EB12163CF308}"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863" y="987426"/>
            <a:ext cx="617300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FDB773C2-95F0-4E11-A360-194D7187C625}" type="slidenum">
              <a:rPr lang="zh-CN" altLang="zh-CN" smtClean="0"/>
            </a:fld>
            <a:endParaRPr lang="zh-CN"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898" y="457200"/>
            <a:ext cx="3932749"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863" y="987426"/>
            <a:ext cx="617300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839898" y="2057400"/>
            <a:ext cx="393274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4"/>
          <p:cNvSpPr>
            <a:spLocks noGrp="1"/>
          </p:cNvSpPr>
          <p:nvPr>
            <p:ph type="dt" sz="half" idx="10"/>
          </p:nvPr>
        </p:nvSpPr>
        <p:spPr/>
        <p:txBody>
          <a:bodyPr/>
          <a:lstStyle/>
          <a:p>
            <a:pPr>
              <a:defRPr/>
            </a:pPr>
            <a:endParaRPr lang="zh-CN" altLang="zh-CN"/>
          </a:p>
        </p:txBody>
      </p:sp>
      <p:sp>
        <p:nvSpPr>
          <p:cNvPr id="6" name="Footer Placeholder 5"/>
          <p:cNvSpPr>
            <a:spLocks noGrp="1"/>
          </p:cNvSpPr>
          <p:nvPr>
            <p:ph type="ftr" sz="quarter" idx="11"/>
          </p:nvPr>
        </p:nvSpPr>
        <p:spPr/>
        <p:txBody>
          <a:bodyPr/>
          <a:lstStyle/>
          <a:p>
            <a:pPr>
              <a:defRPr/>
            </a:pPr>
            <a:endParaRPr lang="zh-CN" altLang="zh-CN"/>
          </a:p>
        </p:txBody>
      </p:sp>
      <p:sp>
        <p:nvSpPr>
          <p:cNvPr id="7" name="Slide Number Placeholder 6"/>
          <p:cNvSpPr>
            <a:spLocks noGrp="1"/>
          </p:cNvSpPr>
          <p:nvPr>
            <p:ph type="sldNum" sz="quarter" idx="12"/>
          </p:nvPr>
        </p:nvSpPr>
        <p:spPr/>
        <p:txBody>
          <a:bodyPr/>
          <a:lstStyle/>
          <a:p>
            <a:pPr>
              <a:defRPr/>
            </a:pPr>
            <a:fld id="{BB1B18EA-F9B4-46A8-96C7-206F0A71BDFF}" type="slidenum">
              <a:rPr lang="zh-CN" altLang="zh-CN" smtClean="0"/>
            </a:fld>
            <a:endParaRPr lang="zh-CN" altLang="zh-CN"/>
          </a:p>
        </p:txBody>
      </p:sp>
      <p:pic>
        <p:nvPicPr>
          <p:cNvPr id="8" name="图片 7" descr="1696930499490"/>
          <p:cNvPicPr>
            <a:picLocks noChangeAspect="1"/>
          </p:cNvPicPr>
          <p:nvPr userDrawn="1">
            <p:custDataLst>
              <p:tags r:id="rId2"/>
            </p:custDataLst>
          </p:nvPr>
        </p:nvPicPr>
        <p:blipFill>
          <a:blip r:embed="rId3"/>
          <a:stretch>
            <a:fillRect/>
          </a:stretch>
        </p:blipFill>
        <p:spPr>
          <a:xfrm>
            <a:off x="0" y="0"/>
            <a:ext cx="12174855" cy="689165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309" y="365126"/>
            <a:ext cx="1051697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309" y="1825625"/>
            <a:ext cx="1051697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309" y="6356351"/>
            <a:ext cx="2743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zh-CN"/>
          </a:p>
        </p:txBody>
      </p:sp>
      <p:sp>
        <p:nvSpPr>
          <p:cNvPr id="5" name="Footer Placeholder 4"/>
          <p:cNvSpPr>
            <a:spLocks noGrp="1"/>
          </p:cNvSpPr>
          <p:nvPr>
            <p:ph type="ftr" sz="quarter" idx="3"/>
          </p:nvPr>
        </p:nvSpPr>
        <p:spPr>
          <a:xfrm>
            <a:off x="4039126" y="6356351"/>
            <a:ext cx="41153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zh-CN"/>
          </a:p>
        </p:txBody>
      </p:sp>
      <p:sp>
        <p:nvSpPr>
          <p:cNvPr id="6" name="Slide Number Placeholder 5"/>
          <p:cNvSpPr>
            <a:spLocks noGrp="1"/>
          </p:cNvSpPr>
          <p:nvPr>
            <p:ph type="sldNum" sz="quarter" idx="4"/>
          </p:nvPr>
        </p:nvSpPr>
        <p:spPr>
          <a:xfrm>
            <a:off x="8611722" y="6356351"/>
            <a:ext cx="27435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51995B2-7886-4FB3-8F75-13EDE74466D5}" type="slidenum">
              <a:rPr lang="zh-CN" altLang="zh-CN" smtClean="0"/>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12.jpeg"/><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9" Type="http://schemas.openxmlformats.org/officeDocument/2006/relationships/tags" Target="../tags/tag41.xml"/><Relationship Id="rId8" Type="http://schemas.openxmlformats.org/officeDocument/2006/relationships/image" Target="../media/image13.png"/><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image" Target="../media/image12.jpeg"/><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0" Type="http://schemas.openxmlformats.org/officeDocument/2006/relationships/slideLayout" Target="../slideLayouts/slideLayout7.xml"/><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image" Target="../media/image14.png"/><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image" Target="../media/image12.jpeg"/><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2" Type="http://schemas.openxmlformats.org/officeDocument/2006/relationships/slideLayout" Target="../slideLayouts/slideLayout7.xml"/><Relationship Id="rId11" Type="http://schemas.openxmlformats.org/officeDocument/2006/relationships/tags" Target="../tags/tag49.xml"/><Relationship Id="rId10" Type="http://schemas.openxmlformats.org/officeDocument/2006/relationships/image" Target="../media/image15.png"/><Relationship Id="rId1" Type="http://schemas.openxmlformats.org/officeDocument/2006/relationships/tags" Target="../tags/tag42.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7.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image" Target="../media/image12.jpeg"/><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6.xml.rels><?xml version="1.0" encoding="UTF-8" standalone="yes"?>
<Relationships xmlns="http://schemas.openxmlformats.org/package/2006/relationships"><Relationship Id="rId9" Type="http://schemas.openxmlformats.org/officeDocument/2006/relationships/tags" Target="../tags/tag62.xml"/><Relationship Id="rId8" Type="http://schemas.openxmlformats.org/officeDocument/2006/relationships/tags" Target="../tags/tag61.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image" Target="../media/image12.jpeg"/><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0" Type="http://schemas.openxmlformats.org/officeDocument/2006/relationships/slideLayout" Target="../slideLayouts/slideLayout7.xml"/><Relationship Id="rId1" Type="http://schemas.openxmlformats.org/officeDocument/2006/relationships/tags" Target="../tags/tag55.xml"/></Relationships>
</file>

<file path=ppt/slides/_rels/slide17.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image" Target="../media/image12.jpeg"/><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slideLayout" Target="../slideLayouts/slideLayout7.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7.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image" Target="../media/image12.jpeg"/><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s>
</file>

<file path=ppt/slides/_rels/slide19.xml.rels><?xml version="1.0" encoding="UTF-8" standalone="yes"?>
<Relationships xmlns="http://schemas.openxmlformats.org/package/2006/relationships"><Relationship Id="rId9" Type="http://schemas.openxmlformats.org/officeDocument/2006/relationships/tags" Target="../tags/tag83.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image" Target="../media/image12.jpeg"/><Relationship Id="rId4" Type="http://schemas.openxmlformats.org/officeDocument/2006/relationships/tags" Target="../tags/tag79.xml"/><Relationship Id="rId36" Type="http://schemas.openxmlformats.org/officeDocument/2006/relationships/slideLayout" Target="../slideLayouts/slideLayout7.xml"/><Relationship Id="rId35" Type="http://schemas.openxmlformats.org/officeDocument/2006/relationships/image" Target="../media/image16.jpeg"/><Relationship Id="rId34" Type="http://schemas.openxmlformats.org/officeDocument/2006/relationships/tags" Target="../tags/tag108.xml"/><Relationship Id="rId33" Type="http://schemas.openxmlformats.org/officeDocument/2006/relationships/tags" Target="../tags/tag107.xml"/><Relationship Id="rId32" Type="http://schemas.openxmlformats.org/officeDocument/2006/relationships/tags" Target="../tags/tag106.xml"/><Relationship Id="rId31" Type="http://schemas.openxmlformats.org/officeDocument/2006/relationships/tags" Target="../tags/tag105.xml"/><Relationship Id="rId30" Type="http://schemas.openxmlformats.org/officeDocument/2006/relationships/tags" Target="../tags/tag104.xml"/><Relationship Id="rId3" Type="http://schemas.openxmlformats.org/officeDocument/2006/relationships/tags" Target="../tags/tag78.xml"/><Relationship Id="rId29" Type="http://schemas.openxmlformats.org/officeDocument/2006/relationships/tags" Target="../tags/tag103.xml"/><Relationship Id="rId28" Type="http://schemas.openxmlformats.org/officeDocument/2006/relationships/tags" Target="../tags/tag102.xml"/><Relationship Id="rId27" Type="http://schemas.openxmlformats.org/officeDocument/2006/relationships/tags" Target="../tags/tag101.xml"/><Relationship Id="rId26" Type="http://schemas.openxmlformats.org/officeDocument/2006/relationships/tags" Target="../tags/tag100.xml"/><Relationship Id="rId25" Type="http://schemas.openxmlformats.org/officeDocument/2006/relationships/tags" Target="../tags/tag99.xml"/><Relationship Id="rId24" Type="http://schemas.openxmlformats.org/officeDocument/2006/relationships/tags" Target="../tags/tag98.xml"/><Relationship Id="rId23" Type="http://schemas.openxmlformats.org/officeDocument/2006/relationships/tags" Target="../tags/tag97.xml"/><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tags" Target="../tags/tag77.xml"/><Relationship Id="rId19" Type="http://schemas.openxmlformats.org/officeDocument/2006/relationships/tags" Target="../tags/tag93.xml"/><Relationship Id="rId18" Type="http://schemas.openxmlformats.org/officeDocument/2006/relationships/tags" Target="../tags/tag92.xml"/><Relationship Id="rId17" Type="http://schemas.openxmlformats.org/officeDocument/2006/relationships/tags" Target="../tags/tag91.xml"/><Relationship Id="rId16" Type="http://schemas.openxmlformats.org/officeDocument/2006/relationships/tags" Target="../tags/tag90.xml"/><Relationship Id="rId15" Type="http://schemas.openxmlformats.org/officeDocument/2006/relationships/tags" Target="../tags/tag89.xml"/><Relationship Id="rId14" Type="http://schemas.openxmlformats.org/officeDocument/2006/relationships/tags" Target="../tags/tag88.xml"/><Relationship Id="rId13" Type="http://schemas.openxmlformats.org/officeDocument/2006/relationships/tags" Target="../tags/tag87.xml"/><Relationship Id="rId12" Type="http://schemas.openxmlformats.org/officeDocument/2006/relationships/tags" Target="../tags/tag86.xml"/><Relationship Id="rId11" Type="http://schemas.openxmlformats.org/officeDocument/2006/relationships/tags" Target="../tags/tag85.xml"/><Relationship Id="rId10" Type="http://schemas.openxmlformats.org/officeDocument/2006/relationships/tags" Target="../tags/tag84.xml"/><Relationship Id="rId1" Type="http://schemas.openxmlformats.org/officeDocument/2006/relationships/tags" Target="../tags/tag7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image" Target="../media/image12.jpeg"/><Relationship Id="rId4" Type="http://schemas.openxmlformats.org/officeDocument/2006/relationships/tags" Target="../tags/tag112.xml"/><Relationship Id="rId36" Type="http://schemas.openxmlformats.org/officeDocument/2006/relationships/slideLayout" Target="../slideLayouts/slideLayout7.xml"/><Relationship Id="rId35" Type="http://schemas.openxmlformats.org/officeDocument/2006/relationships/image" Target="../media/image17.jpeg"/><Relationship Id="rId34" Type="http://schemas.openxmlformats.org/officeDocument/2006/relationships/tags" Target="../tags/tag141.xml"/><Relationship Id="rId33" Type="http://schemas.openxmlformats.org/officeDocument/2006/relationships/tags" Target="../tags/tag140.xml"/><Relationship Id="rId32" Type="http://schemas.openxmlformats.org/officeDocument/2006/relationships/tags" Target="../tags/tag139.xml"/><Relationship Id="rId31" Type="http://schemas.openxmlformats.org/officeDocument/2006/relationships/tags" Target="../tags/tag138.xml"/><Relationship Id="rId30" Type="http://schemas.openxmlformats.org/officeDocument/2006/relationships/tags" Target="../tags/tag137.xml"/><Relationship Id="rId3" Type="http://schemas.openxmlformats.org/officeDocument/2006/relationships/tags" Target="../tags/tag111.xml"/><Relationship Id="rId29" Type="http://schemas.openxmlformats.org/officeDocument/2006/relationships/tags" Target="../tags/tag136.xml"/><Relationship Id="rId28" Type="http://schemas.openxmlformats.org/officeDocument/2006/relationships/tags" Target="../tags/tag135.xml"/><Relationship Id="rId27" Type="http://schemas.openxmlformats.org/officeDocument/2006/relationships/tags" Target="../tags/tag134.xml"/><Relationship Id="rId26" Type="http://schemas.openxmlformats.org/officeDocument/2006/relationships/tags" Target="../tags/tag133.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10.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09.xml"/></Relationships>
</file>

<file path=ppt/slides/_rels/slide21.xml.rels><?xml version="1.0" encoding="UTF-8" standalone="yes"?>
<Relationships xmlns="http://schemas.openxmlformats.org/package/2006/relationships"><Relationship Id="rId9" Type="http://schemas.openxmlformats.org/officeDocument/2006/relationships/tags" Target="../tags/tag149.xml"/><Relationship Id="rId8" Type="http://schemas.openxmlformats.org/officeDocument/2006/relationships/tags" Target="../tags/tag148.xml"/><Relationship Id="rId7" Type="http://schemas.openxmlformats.org/officeDocument/2006/relationships/tags" Target="../tags/tag147.xml"/><Relationship Id="rId6" Type="http://schemas.openxmlformats.org/officeDocument/2006/relationships/tags" Target="../tags/tag146.xml"/><Relationship Id="rId5" Type="http://schemas.openxmlformats.org/officeDocument/2006/relationships/image" Target="../media/image12.jpeg"/><Relationship Id="rId4" Type="http://schemas.openxmlformats.org/officeDocument/2006/relationships/tags" Target="../tags/tag145.xml"/><Relationship Id="rId36" Type="http://schemas.openxmlformats.org/officeDocument/2006/relationships/slideLayout" Target="../slideLayouts/slideLayout7.xml"/><Relationship Id="rId35" Type="http://schemas.openxmlformats.org/officeDocument/2006/relationships/image" Target="../media/image18.jpeg"/><Relationship Id="rId34" Type="http://schemas.openxmlformats.org/officeDocument/2006/relationships/tags" Target="../tags/tag174.xml"/><Relationship Id="rId33" Type="http://schemas.openxmlformats.org/officeDocument/2006/relationships/tags" Target="../tags/tag173.xml"/><Relationship Id="rId32" Type="http://schemas.openxmlformats.org/officeDocument/2006/relationships/tags" Target="../tags/tag172.xml"/><Relationship Id="rId31" Type="http://schemas.openxmlformats.org/officeDocument/2006/relationships/tags" Target="../tags/tag171.xml"/><Relationship Id="rId30" Type="http://schemas.openxmlformats.org/officeDocument/2006/relationships/tags" Target="../tags/tag170.xml"/><Relationship Id="rId3" Type="http://schemas.openxmlformats.org/officeDocument/2006/relationships/tags" Target="../tags/tag144.xml"/><Relationship Id="rId29" Type="http://schemas.openxmlformats.org/officeDocument/2006/relationships/tags" Target="../tags/tag169.xml"/><Relationship Id="rId28" Type="http://schemas.openxmlformats.org/officeDocument/2006/relationships/tags" Target="../tags/tag168.xml"/><Relationship Id="rId27" Type="http://schemas.openxmlformats.org/officeDocument/2006/relationships/tags" Target="../tags/tag167.xml"/><Relationship Id="rId26" Type="http://schemas.openxmlformats.org/officeDocument/2006/relationships/tags" Target="../tags/tag166.xml"/><Relationship Id="rId25" Type="http://schemas.openxmlformats.org/officeDocument/2006/relationships/tags" Target="../tags/tag165.xml"/><Relationship Id="rId24" Type="http://schemas.openxmlformats.org/officeDocument/2006/relationships/tags" Target="../tags/tag164.xml"/><Relationship Id="rId23" Type="http://schemas.openxmlformats.org/officeDocument/2006/relationships/tags" Target="../tags/tag163.xml"/><Relationship Id="rId22" Type="http://schemas.openxmlformats.org/officeDocument/2006/relationships/tags" Target="../tags/tag162.xml"/><Relationship Id="rId21" Type="http://schemas.openxmlformats.org/officeDocument/2006/relationships/tags" Target="../tags/tag161.xml"/><Relationship Id="rId20" Type="http://schemas.openxmlformats.org/officeDocument/2006/relationships/tags" Target="../tags/tag160.xml"/><Relationship Id="rId2" Type="http://schemas.openxmlformats.org/officeDocument/2006/relationships/tags" Target="../tags/tag143.xml"/><Relationship Id="rId19" Type="http://schemas.openxmlformats.org/officeDocument/2006/relationships/tags" Target="../tags/tag159.xml"/><Relationship Id="rId18" Type="http://schemas.openxmlformats.org/officeDocument/2006/relationships/tags" Target="../tags/tag158.xml"/><Relationship Id="rId17" Type="http://schemas.openxmlformats.org/officeDocument/2006/relationships/tags" Target="../tags/tag157.xml"/><Relationship Id="rId16" Type="http://schemas.openxmlformats.org/officeDocument/2006/relationships/tags" Target="../tags/tag156.xml"/><Relationship Id="rId15" Type="http://schemas.openxmlformats.org/officeDocument/2006/relationships/tags" Target="../tags/tag155.xml"/><Relationship Id="rId14" Type="http://schemas.openxmlformats.org/officeDocument/2006/relationships/tags" Target="../tags/tag154.xml"/><Relationship Id="rId13" Type="http://schemas.openxmlformats.org/officeDocument/2006/relationships/tags" Target="../tags/tag153.xml"/><Relationship Id="rId12" Type="http://schemas.openxmlformats.org/officeDocument/2006/relationships/tags" Target="../tags/tag152.xml"/><Relationship Id="rId11" Type="http://schemas.openxmlformats.org/officeDocument/2006/relationships/tags" Target="../tags/tag151.xml"/><Relationship Id="rId10" Type="http://schemas.openxmlformats.org/officeDocument/2006/relationships/tags" Target="../tags/tag150.xml"/><Relationship Id="rId1" Type="http://schemas.openxmlformats.org/officeDocument/2006/relationships/tags" Target="../tags/tag142.xml"/></Relationships>
</file>

<file path=ppt/slides/_rels/slide22.xml.rels><?xml version="1.0" encoding="UTF-8" standalone="yes"?>
<Relationships xmlns="http://schemas.openxmlformats.org/package/2006/relationships"><Relationship Id="rId9" Type="http://schemas.openxmlformats.org/officeDocument/2006/relationships/tags" Target="../tags/tag18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image" Target="../media/image12.jpeg"/><Relationship Id="rId4" Type="http://schemas.openxmlformats.org/officeDocument/2006/relationships/tags" Target="../tags/tag178.xml"/><Relationship Id="rId36" Type="http://schemas.openxmlformats.org/officeDocument/2006/relationships/slideLayout" Target="../slideLayouts/slideLayout7.xml"/><Relationship Id="rId35" Type="http://schemas.openxmlformats.org/officeDocument/2006/relationships/image" Target="../media/image19.jpeg"/><Relationship Id="rId34" Type="http://schemas.openxmlformats.org/officeDocument/2006/relationships/tags" Target="../tags/tag207.xml"/><Relationship Id="rId33" Type="http://schemas.openxmlformats.org/officeDocument/2006/relationships/tags" Target="../tags/tag206.xml"/><Relationship Id="rId32" Type="http://schemas.openxmlformats.org/officeDocument/2006/relationships/tags" Target="../tags/tag205.xml"/><Relationship Id="rId31" Type="http://schemas.openxmlformats.org/officeDocument/2006/relationships/tags" Target="../tags/tag204.xml"/><Relationship Id="rId30" Type="http://schemas.openxmlformats.org/officeDocument/2006/relationships/tags" Target="../tags/tag203.xml"/><Relationship Id="rId3" Type="http://schemas.openxmlformats.org/officeDocument/2006/relationships/tags" Target="../tags/tag177.xml"/><Relationship Id="rId29" Type="http://schemas.openxmlformats.org/officeDocument/2006/relationships/tags" Target="../tags/tag202.xml"/><Relationship Id="rId28" Type="http://schemas.openxmlformats.org/officeDocument/2006/relationships/tags" Target="../tags/tag201.xml"/><Relationship Id="rId27" Type="http://schemas.openxmlformats.org/officeDocument/2006/relationships/tags" Target="../tags/tag200.xml"/><Relationship Id="rId26" Type="http://schemas.openxmlformats.org/officeDocument/2006/relationships/tags" Target="../tags/tag199.xml"/><Relationship Id="rId25" Type="http://schemas.openxmlformats.org/officeDocument/2006/relationships/tags" Target="../tags/tag198.xml"/><Relationship Id="rId24" Type="http://schemas.openxmlformats.org/officeDocument/2006/relationships/tags" Target="../tags/tag197.xml"/><Relationship Id="rId23" Type="http://schemas.openxmlformats.org/officeDocument/2006/relationships/tags" Target="../tags/tag196.xml"/><Relationship Id="rId22" Type="http://schemas.openxmlformats.org/officeDocument/2006/relationships/tags" Target="../tags/tag195.xml"/><Relationship Id="rId21" Type="http://schemas.openxmlformats.org/officeDocument/2006/relationships/tags" Target="../tags/tag194.xml"/><Relationship Id="rId20" Type="http://schemas.openxmlformats.org/officeDocument/2006/relationships/tags" Target="../tags/tag193.xml"/><Relationship Id="rId2" Type="http://schemas.openxmlformats.org/officeDocument/2006/relationships/tags" Target="../tags/tag176.xml"/><Relationship Id="rId19" Type="http://schemas.openxmlformats.org/officeDocument/2006/relationships/tags" Target="../tags/tag192.xml"/><Relationship Id="rId18" Type="http://schemas.openxmlformats.org/officeDocument/2006/relationships/tags" Target="../tags/tag191.xml"/><Relationship Id="rId17" Type="http://schemas.openxmlformats.org/officeDocument/2006/relationships/tags" Target="../tags/tag190.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tags" Target="../tags/tag185.xml"/><Relationship Id="rId11" Type="http://schemas.openxmlformats.org/officeDocument/2006/relationships/tags" Target="../tags/tag184.xml"/><Relationship Id="rId10" Type="http://schemas.openxmlformats.org/officeDocument/2006/relationships/tags" Target="../tags/tag183.xml"/><Relationship Id="rId1" Type="http://schemas.openxmlformats.org/officeDocument/2006/relationships/tags" Target="../tags/tag175.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12.xml"/><Relationship Id="rId5" Type="http://schemas.openxmlformats.org/officeDocument/2006/relationships/tags" Target="../tags/tag211.xml"/><Relationship Id="rId4" Type="http://schemas.openxmlformats.org/officeDocument/2006/relationships/image" Target="../media/image12.jpeg"/><Relationship Id="rId3" Type="http://schemas.openxmlformats.org/officeDocument/2006/relationships/tags" Target="../tags/tag210.xml"/><Relationship Id="rId2" Type="http://schemas.openxmlformats.org/officeDocument/2006/relationships/tags" Target="../tags/tag209.xml"/><Relationship Id="rId1" Type="http://schemas.openxmlformats.org/officeDocument/2006/relationships/tags" Target="../tags/tag208.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19.xml"/><Relationship Id="rId7" Type="http://schemas.openxmlformats.org/officeDocument/2006/relationships/image" Target="../media/image12.jpeg"/><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image" Target="../media/image10.jpeg"/></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tags" Target="../tags/tag16.xml"/><Relationship Id="rId6" Type="http://schemas.openxmlformats.org/officeDocument/2006/relationships/tags" Target="../tags/tag15.xml"/><Relationship Id="rId5" Type="http://schemas.openxmlformats.org/officeDocument/2006/relationships/image" Target="../media/image12.jpeg"/><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image" Target="../media/image12.jpeg"/><Relationship Id="rId1" Type="http://schemas.openxmlformats.org/officeDocument/2006/relationships/tags" Target="../tags/tag17.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image" Target="../media/image12.jpeg"/><Relationship Id="rId1" Type="http://schemas.openxmlformats.org/officeDocument/2006/relationships/tags" Target="../tags/tag20.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5.xml"/><Relationship Id="rId3" Type="http://schemas.openxmlformats.org/officeDocument/2006/relationships/tags" Target="../tags/tag24.xml"/><Relationship Id="rId2" Type="http://schemas.openxmlformats.org/officeDocument/2006/relationships/image" Target="../media/image12.jpeg"/><Relationship Id="rId1" Type="http://schemas.openxmlformats.org/officeDocument/2006/relationships/tags" Target="../tags/tag23.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image" Target="../media/image12.jpeg"/><Relationship Id="rId1" Type="http://schemas.openxmlformats.org/officeDocument/2006/relationships/tags" Target="../tags/tag26.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37975" b="41437"/>
          <a:stretch>
            <a:fillRect/>
          </a:stretch>
        </p:blipFill>
        <p:spPr bwMode="auto">
          <a:xfrm>
            <a:off x="-24130" y="3068955"/>
            <a:ext cx="12153265" cy="354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descr="832616a7f7e29aa72cdbd4e10801bace"/>
          <p:cNvPicPr>
            <a:picLocks noChangeAspect="1" noChangeArrowheads="1"/>
          </p:cNvPicPr>
          <p:nvPr/>
        </p:nvPicPr>
        <p:blipFill>
          <a:blip r:embed="rId4">
            <a:grayscl/>
            <a:lum bright="70000" contrast="-70000"/>
            <a:extLst>
              <a:ext uri="{28A0092B-C50C-407E-A947-70E740481C1C}">
                <a14:useLocalDpi xmlns:a14="http://schemas.microsoft.com/office/drawing/2010/main" val="0"/>
              </a:ext>
            </a:extLst>
          </a:blip>
          <a:srcRect/>
          <a:stretch>
            <a:fillRect/>
          </a:stretch>
        </p:blipFill>
        <p:spPr bwMode="auto">
          <a:xfrm>
            <a:off x="3103827" y="613833"/>
            <a:ext cx="4097867" cy="440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840105" y="664845"/>
            <a:ext cx="3518535" cy="862965"/>
            <a:chOff x="3664" y="2731"/>
            <a:chExt cx="7576" cy="2012"/>
          </a:xfrm>
        </p:grpSpPr>
        <p:sp>
          <p:nvSpPr>
            <p:cNvPr id="10" name=" 219"/>
            <p:cNvSpPr/>
            <p:nvPr/>
          </p:nvSpPr>
          <p:spPr>
            <a:xfrm>
              <a:off x="3664" y="2731"/>
              <a:ext cx="7576" cy="2012"/>
            </a:xfrm>
            <a:prstGeom prst="roundRect">
              <a:avLst>
                <a:gd name="adj" fmla="val 50000"/>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058" name="组合 10"/>
            <p:cNvGrpSpPr/>
            <p:nvPr/>
          </p:nvGrpSpPr>
          <p:grpSpPr bwMode="auto">
            <a:xfrm>
              <a:off x="3937" y="2831"/>
              <a:ext cx="7028" cy="1812"/>
              <a:chOff x="3937" y="2831"/>
              <a:chExt cx="7028"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60" name="文本框 7"/>
              <p:cNvSpPr txBox="1">
                <a:spLocks noChangeArrowheads="1"/>
              </p:cNvSpPr>
              <p:nvPr/>
            </p:nvSpPr>
            <p:spPr bwMode="auto">
              <a:xfrm>
                <a:off x="4277" y="3235"/>
                <a:ext cx="6302"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2800">
                    <a:solidFill>
                      <a:schemeClr val="bg1"/>
                    </a:solidFill>
                    <a:latin typeface="微软雅黑" panose="020B0503020204020204" pitchFamily="34" charset="-122"/>
                    <a:ea typeface="微软雅黑" panose="020B0503020204020204" pitchFamily="34" charset="-122"/>
                  </a:rPr>
                  <a:t>导游基础知识</a:t>
                </a:r>
                <a:endParaRPr lang="zh-CN" altLang="en-US" sz="2800">
                  <a:solidFill>
                    <a:schemeClr val="bg1"/>
                  </a:solidFill>
                  <a:latin typeface="微软雅黑" panose="020B0503020204020204" pitchFamily="34" charset="-122"/>
                  <a:ea typeface="微软雅黑" panose="020B0503020204020204" pitchFamily="34" charset="-122"/>
                </a:endParaRPr>
              </a:p>
            </p:txBody>
          </p:sp>
        </p:grpSp>
      </p:grpSp>
      <p:sp>
        <p:nvSpPr>
          <p:cNvPr id="9" name="文本框 8"/>
          <p:cNvSpPr txBox="1">
            <a:spLocks noChangeArrowheads="1"/>
          </p:cNvSpPr>
          <p:nvPr/>
        </p:nvSpPr>
        <p:spPr bwMode="auto">
          <a:xfrm>
            <a:off x="1560195" y="2348865"/>
            <a:ext cx="918781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专题</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rPr>
              <a:t>八</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  </a:t>
            </a:r>
            <a:r>
              <a:rPr lang="zh-CN" altLang="en-US" sz="3600" spc="400" dirty="0" smtClean="0">
                <a:solidFill>
                  <a:srgbClr val="6B8866"/>
                </a:solidFill>
                <a:latin typeface="华文新魏" panose="02010800040101010101" pitchFamily="2" charset="-122"/>
                <a:ea typeface="华文新魏" panose="02010800040101010101" pitchFamily="2" charset="-122"/>
                <a:cs typeface="+mn-ea"/>
                <a:sym typeface="+mn-ea"/>
              </a:rPr>
              <a:t>青藏</a:t>
            </a:r>
            <a:r>
              <a:rPr lang="en-US" altLang="zh-CN" sz="3600" spc="400" dirty="0" smtClean="0">
                <a:solidFill>
                  <a:srgbClr val="6B8866"/>
                </a:solidFill>
                <a:latin typeface="华文新魏" panose="02010800040101010101" pitchFamily="2" charset="-122"/>
                <a:ea typeface="华文新魏" panose="02010800040101010101" pitchFamily="2" charset="-122"/>
                <a:cs typeface="+mn-ea"/>
              </a:rPr>
              <a:t>地区—世界屋脊 藏域秘境</a:t>
            </a:r>
            <a:endParaRPr lang="en-US" altLang="zh-CN" sz="3600" spc="400" dirty="0" smtClean="0">
              <a:solidFill>
                <a:srgbClr val="6B8866"/>
              </a:solidFill>
              <a:latin typeface="华文新魏" panose="02010800040101010101" pitchFamily="2" charset="-122"/>
              <a:ea typeface="华文新魏" panose="02010800040101010101" pitchFamily="2" charset="-122"/>
              <a:cs typeface="+mn-ea"/>
            </a:endParaRPr>
          </a:p>
        </p:txBody>
      </p:sp>
      <p:pic>
        <p:nvPicPr>
          <p:cNvPr id="4" name="图片 3" descr="5408f105d31def90e98830dffc7fc8b4"/>
          <p:cNvPicPr>
            <a:picLocks noChangeAspect="1" noChangeArrowheads="1"/>
          </p:cNvPicPr>
          <p:nvPr/>
        </p:nvPicPr>
        <p:blipFill>
          <a:blip r:embed="rId5">
            <a:extLst>
              <a:ext uri="{28A0092B-C50C-407E-A947-70E740481C1C}">
                <a14:useLocalDpi xmlns:a14="http://schemas.microsoft.com/office/drawing/2010/main" val="0"/>
              </a:ext>
            </a:extLst>
          </a:blip>
          <a:srcRect t="24457" b="38336"/>
          <a:stretch>
            <a:fillRect/>
          </a:stretch>
        </p:blipFill>
        <p:spPr bwMode="auto">
          <a:xfrm>
            <a:off x="695960" y="1341755"/>
            <a:ext cx="3828415" cy="713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组合 6"/>
          <p:cNvGrpSpPr/>
          <p:nvPr/>
        </p:nvGrpSpPr>
        <p:grpSpPr bwMode="auto">
          <a:xfrm>
            <a:off x="497205" y="109220"/>
            <a:ext cx="1090295" cy="1157605"/>
            <a:chOff x="3423" y="1821"/>
            <a:chExt cx="1619" cy="2697"/>
          </a:xfrm>
        </p:grpSpPr>
        <p:pic>
          <p:nvPicPr>
            <p:cNvPr id="2055" name="图片 2" descr="7ae253324a9dc50efcc2889339175ecd"/>
            <p:cNvPicPr>
              <a:picLocks noChangeAspect="1" noChangeArrowheads="1"/>
            </p:cNvPicPr>
            <p:nvPr/>
          </p:nvPicPr>
          <p:blipFill>
            <a:blip r:embed="rId6" cstate="print">
              <a:extLst>
                <a:ext uri="{28A0092B-C50C-407E-A947-70E740481C1C}">
                  <a14:useLocalDpi xmlns:a14="http://schemas.microsoft.com/office/drawing/2010/main" val="0"/>
                </a:ext>
              </a:extLst>
            </a:blip>
            <a:srcRect l="29500" t="13472" r="32153" b="22653"/>
            <a:stretch>
              <a:fillRect/>
            </a:stretch>
          </p:blipFill>
          <p:spPr bwMode="auto">
            <a:xfrm>
              <a:off x="3423" y="1821"/>
              <a:ext cx="1619" cy="2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文本框 5"/>
            <p:cNvSpPr txBox="1">
              <a:spLocks noChangeArrowheads="1"/>
            </p:cNvSpPr>
            <p:nvPr/>
          </p:nvSpPr>
          <p:spPr bwMode="auto">
            <a:xfrm>
              <a:off x="3742" y="2106"/>
              <a:ext cx="1002" cy="2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3200" b="1">
                  <a:solidFill>
                    <a:schemeClr val="bg1"/>
                  </a:solidFill>
                  <a:latin typeface="字酷堂明行体(个人非商业)" pitchFamily="49" charset="-122"/>
                  <a:ea typeface="字酷堂明行体(个人非商业)" pitchFamily="49" charset="-122"/>
                </a:rPr>
                <a:t>地方</a:t>
              </a:r>
              <a:endParaRPr lang="zh-CN" altLang="en-US" sz="3200" b="1">
                <a:solidFill>
                  <a:schemeClr val="bg1"/>
                </a:solidFill>
                <a:latin typeface="字酷堂明行体(个人非商业)" pitchFamily="49" charset="-122"/>
                <a:ea typeface="字酷堂明行体(个人非商业)" pitchFamily="49" charset="-122"/>
              </a:endParaRPr>
            </a:p>
          </p:txBody>
        </p:sp>
      </p:grpSp>
      <p:sp>
        <p:nvSpPr>
          <p:cNvPr id="21" name="TextBox 7"/>
          <p:cNvSpPr>
            <a:spLocks noChangeArrowheads="1"/>
          </p:cNvSpPr>
          <p:nvPr>
            <p:custDataLst>
              <p:tags r:id="rId7"/>
            </p:custDataLst>
          </p:nvPr>
        </p:nvSpPr>
        <p:spPr bwMode="auto">
          <a:xfrm>
            <a:off x="2064385" y="3573145"/>
            <a:ext cx="7943215" cy="6153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p>
            <a:pPr algn="ctr">
              <a:defRPr/>
            </a:pP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学习情景一 </a:t>
            </a:r>
            <a:r>
              <a:rPr lang="en-US" altLang="zh-CN"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  </a:t>
            </a:r>
            <a:r>
              <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大美之地——青海省</a:t>
            </a:r>
            <a:endParaRPr lang="zh-CN" altLang="en-US" sz="4000" dirty="0" smtClean="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1500"/>
                            </p:stCondLst>
                            <p:childTnLst>
                              <p:par>
                                <p:cTn id="18" presetID="1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p:tgtEl>
                                          <p:spTgt spid="4"/>
                                        </p:tgtEl>
                                        <p:attrNameLst>
                                          <p:attrName>ppt_y</p:attrName>
                                        </p:attrNameLst>
                                      </p:cBhvr>
                                      <p:tavLst>
                                        <p:tav tm="0">
                                          <p:val>
                                            <p:strVal val="#ppt_y-#ppt_h*1.125000"/>
                                          </p:val>
                                        </p:tav>
                                        <p:tav tm="100000">
                                          <p:val>
                                            <p:strVal val="#ppt_y"/>
                                          </p:val>
                                        </p:tav>
                                      </p:tavLst>
                                    </p:anim>
                                    <p:animEffect transition="in" filter="wipe(down)">
                                      <p:cBhvr>
                                        <p:cTn id="21" dur="500"/>
                                        <p:tgtEl>
                                          <p:spTgt spid="4"/>
                                        </p:tgtEl>
                                      </p:cBhvr>
                                    </p:animEffect>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6" presetClass="entr" presetSubtype="0" fill="hold" grpId="0" nodeType="afterEffect">
                                  <p:stCondLst>
                                    <p:cond delay="0"/>
                                  </p:stCondLst>
                                  <p:iterate type="lt">
                                    <p:tmPct val="10000"/>
                                  </p:iterate>
                                  <p:childTnLst>
                                    <p:set>
                                      <p:cBhvr>
                                        <p:cTn id="29" dur="1" fill="hold">
                                          <p:stCondLst>
                                            <p:cond delay="0"/>
                                          </p:stCondLst>
                                        </p:cTn>
                                        <p:tgtEl>
                                          <p:spTgt spid="21"/>
                                        </p:tgtEl>
                                        <p:attrNameLst>
                                          <p:attrName>style.visibility</p:attrName>
                                        </p:attrNameLst>
                                      </p:cBhvr>
                                      <p:to>
                                        <p:strVal val="visible"/>
                                      </p:to>
                                    </p:set>
                                    <p:anim by="(-#ppt_w*2)" calcmode="lin" valueType="num">
                                      <p:cBhvr rctx="PPT">
                                        <p:cTn id="30" dur="500" autoRev="1" fill="hold">
                                          <p:stCondLst>
                                            <p:cond delay="0"/>
                                          </p:stCondLst>
                                        </p:cTn>
                                        <p:tgtEl>
                                          <p:spTgt spid="21"/>
                                        </p:tgtEl>
                                        <p:attrNameLst>
                                          <p:attrName>ppt_w</p:attrName>
                                        </p:attrNameLst>
                                      </p:cBhvr>
                                    </p:anim>
                                    <p:anim by="(#ppt_w*0.50)" calcmode="lin" valueType="num">
                                      <p:cBhvr>
                                        <p:cTn id="31" dur="500" decel="50000" autoRev="1" fill="hold">
                                          <p:stCondLst>
                                            <p:cond delay="0"/>
                                          </p:stCondLst>
                                        </p:cTn>
                                        <p:tgtEl>
                                          <p:spTgt spid="21"/>
                                        </p:tgtEl>
                                        <p:attrNameLst>
                                          <p:attrName>ppt_x</p:attrName>
                                        </p:attrNameLst>
                                      </p:cBhvr>
                                    </p:anim>
                                    <p:anim from="(-#ppt_h/2)" to="(#ppt_y)" calcmode="lin" valueType="num">
                                      <p:cBhvr>
                                        <p:cTn id="32" dur="1000" fill="hold">
                                          <p:stCondLst>
                                            <p:cond delay="0"/>
                                          </p:stCondLst>
                                        </p:cTn>
                                        <p:tgtEl>
                                          <p:spTgt spid="21"/>
                                        </p:tgtEl>
                                        <p:attrNameLst>
                                          <p:attrName>ppt_y</p:attrName>
                                        </p:attrNameLst>
                                      </p:cBhvr>
                                    </p:anim>
                                    <p:animRot by="21600000">
                                      <p:cBhvr>
                                        <p:cTn id="33" dur="1000" fill="hold">
                                          <p:stCondLst>
                                            <p:cond delay="0"/>
                                          </p:stCondLst>
                                        </p:cTn>
                                        <p:tgtEl>
                                          <p:spTgt spid="21"/>
                                        </p:tgtEl>
                                        <p:attrNameLst>
                                          <p:attrName>r</p:attrName>
                                        </p:attrNameLst>
                                      </p:cBhvr>
                                    </p:animRot>
                                  </p:childTnLst>
                                </p:cTn>
                              </p:par>
                            </p:childTnLst>
                          </p:cTn>
                        </p:par>
                        <p:par>
                          <p:cTn id="34" fill="hold">
                            <p:stCondLst>
                              <p:cond delay="5099"/>
                            </p:stCondLst>
                            <p:childTnLst>
                              <p:par>
                                <p:cTn id="35" presetID="36" presetClass="emph" presetSubtype="0" fill="hold" grpId="1" nodeType="afterEffect">
                                  <p:stCondLst>
                                    <p:cond delay="0"/>
                                  </p:stCondLst>
                                  <p:iterate type="lt">
                                    <p:tmPct val="10000"/>
                                  </p:iterate>
                                  <p:childTnLst>
                                    <p:animScale>
                                      <p:cBhvr>
                                        <p:cTn id="36" dur="250" autoRev="1" fill="hold">
                                          <p:stCondLst>
                                            <p:cond delay="0"/>
                                          </p:stCondLst>
                                        </p:cTn>
                                        <p:tgtEl>
                                          <p:spTgt spid="21"/>
                                        </p:tgtEl>
                                      </p:cBhvr>
                                      <p:to x="80000" y="100000"/>
                                    </p:animScale>
                                    <p:anim by="(#ppt_w*0.10)" calcmode="lin" valueType="num">
                                      <p:cBhvr>
                                        <p:cTn id="37" dur="250" autoRev="1" fill="hold">
                                          <p:stCondLst>
                                            <p:cond delay="0"/>
                                          </p:stCondLst>
                                        </p:cTn>
                                        <p:tgtEl>
                                          <p:spTgt spid="21"/>
                                        </p:tgtEl>
                                        <p:attrNameLst>
                                          <p:attrName>ppt_x</p:attrName>
                                        </p:attrNameLst>
                                      </p:cBhvr>
                                    </p:anim>
                                    <p:anim by="(-#ppt_w*0.10)" calcmode="lin" valueType="num">
                                      <p:cBhvr>
                                        <p:cTn id="38" dur="250" autoRev="1" fill="hold">
                                          <p:stCondLst>
                                            <p:cond delay="0"/>
                                          </p:stCondLst>
                                        </p:cTn>
                                        <p:tgtEl>
                                          <p:spTgt spid="21"/>
                                        </p:tgtEl>
                                        <p:attrNameLst>
                                          <p:attrName>ppt_y</p:attrName>
                                        </p:attrNameLst>
                                      </p:cBhvr>
                                    </p:anim>
                                    <p:animRot by="-480000">
                                      <p:cBhvr>
                                        <p:cTn id="39" dur="250" autoRev="1"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P spid="2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二、青海省历史</a:t>
              </a:r>
              <a:r>
                <a:rPr lang="zh-CN" altLang="en-US" sz="2800" b="1">
                  <a:solidFill>
                    <a:srgbClr val="FFFFFF"/>
                  </a:solidFill>
                  <a:latin typeface="微软雅黑" panose="020B0503020204020204" pitchFamily="34" charset="-122"/>
                  <a:ea typeface="微软雅黑" panose="020B0503020204020204" pitchFamily="34" charset="-122"/>
                </a:rPr>
                <a:t>沿革</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4043045"/>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省地处华夏民族的摇篮——黄河、长江的源头，历史悠久，在距今约3万年的旧石器时代晚期，青海西部已有人类活动，秦代以前一直是羌人的主要活动区域。明属西蕃地。清时东北部设西宁府，北属青海蒙古额鲁特部，南为玉树等土司属地。1929年，青海省正式建制。1950年1月1日，青海省人民政府正式成立。</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7" name="Freeform 6"/>
          <p:cNvSpPr>
            <a:spLocks noChangeArrowheads="1"/>
          </p:cNvSpPr>
          <p:nvPr>
            <p:custDataLst>
              <p:tags r:id="rId7"/>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赏</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识</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民族民俗</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4457065"/>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省少数民族聚居区占全省总面积的98%,有汉、藏族、回族、土族、撒拉族和蒙古族等6个世居少数民族，是一个多民族聚居的省份。其中，主要是土族和撒拉族。撒拉族主要分布在青海，没有本民族文字，通用汉字。撒拉族严格遵守伊斯兰教的宗教制度和基本信仰，实行念、礼、斋、课、朝五项功修，尊奉《古兰经》、圣训。撒拉族在社会生活、风俗习惯方面，处处受到伊斯兰教的影响。</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pic>
        <p:nvPicPr>
          <p:cNvPr id="10251" name="图片 1" descr="20e31e383a8aee5f6345161a0678d907"/>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r="24063"/>
          <a:stretch>
            <a:fillRect/>
          </a:stretch>
        </p:blipFill>
        <p:spPr bwMode="auto">
          <a:xfrm>
            <a:off x="10057290" y="4869180"/>
            <a:ext cx="2535767"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9"/>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省风俗</a:t>
              </a:r>
              <a:r>
                <a:rPr lang="zh-CN" altLang="en-US" sz="2800" b="1">
                  <a:solidFill>
                    <a:srgbClr val="FFFFFF"/>
                  </a:solidFill>
                  <a:latin typeface="微软雅黑" panose="020B0503020204020204" pitchFamily="34" charset="-122"/>
                  <a:ea typeface="微软雅黑" panose="020B0503020204020204" pitchFamily="34" charset="-122"/>
                </a:rPr>
                <a:t>特产</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1272" name="Rectangle 3"/>
          <p:cNvSpPr>
            <a:spLocks noChangeArrowheads="1"/>
          </p:cNvSpPr>
          <p:nvPr/>
        </p:nvSpPr>
        <p:spPr bwMode="auto">
          <a:xfrm>
            <a:off x="890905" y="1516380"/>
            <a:ext cx="10083800" cy="5485130"/>
          </a:xfrm>
          <a:prstGeom prst="rect">
            <a:avLst/>
          </a:prstGeom>
          <a:solidFill>
            <a:srgbClr val="C79F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243840" tIns="243840" rIns="243840" bIns="24384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30000"/>
              </a:lnSpc>
              <a:spcAft>
                <a:spcPts val="1065"/>
              </a:spcAft>
              <a:buClr>
                <a:schemeClr val="accent1"/>
              </a:buCl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公元4世纪左右，青海省的土族就有了盘绣的刺绣品，在1000多年的传承中形成了民俗学、美学等多种价值。土族刺绣具有浓郁的民族气息，题材广泛、内容丰富、绣法多样。青海省境内民族众多，这里的特产美食也是种类繁多、各具特色。特色小吃有酸奶、酿皮、馓子、手抓羊肉、尕面片、抓面等；名酒有互助青稞酒；著名的中药有冬虫夏草、红景天、雪莲、麝香、鹿茸、大黄、枸杞等。土族日常菜肴以肉乳制品为多，其中较有代表性的有哈力海、沓乎日、烧卖（油炒面包子）等。</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pic>
        <p:nvPicPr>
          <p:cNvPr id="7174" name="图片 2" descr="dd0e88cf6e08174c83962602a5c72f41"/>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rcRect/>
          <a:stretch>
            <a:fillRect/>
          </a:stretch>
        </p:blipFill>
        <p:spPr bwMode="auto">
          <a:xfrm>
            <a:off x="10062845" y="5517515"/>
            <a:ext cx="2130425" cy="136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图片 4" descr="3b58f9183462905636822bc5575ae31f"/>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rcRect/>
          <a:stretch>
            <a:fillRect/>
          </a:stretch>
        </p:blipFill>
        <p:spPr bwMode="auto">
          <a:xfrm>
            <a:off x="10417175" y="753745"/>
            <a:ext cx="1782445" cy="181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6"/>
          <p:cNvSpPr>
            <a:spLocks noChangeArrowheads="1"/>
          </p:cNvSpPr>
          <p:nvPr>
            <p:custDataLst>
              <p:tags r:id="rId11"/>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4" presetClass="entr" presetSubtype="16" fill="hold" grpId="0" nodeType="afterEffect">
                                  <p:stCondLst>
                                    <p:cond delay="0"/>
                                  </p:stCondLst>
                                  <p:childTnLst>
                                    <p:set>
                                      <p:cBhvr>
                                        <p:cTn id="10" dur="1" fill="hold">
                                          <p:stCondLst>
                                            <p:cond delay="0"/>
                                          </p:stCondLst>
                                        </p:cTn>
                                        <p:tgtEl>
                                          <p:spTgt spid="11272"/>
                                        </p:tgtEl>
                                        <p:attrNameLst>
                                          <p:attrName>style.visibility</p:attrName>
                                        </p:attrNameLst>
                                      </p:cBhvr>
                                      <p:to>
                                        <p:strVal val="visible"/>
                                      </p:to>
                                    </p:set>
                                    <p:animEffect transition="in" filter="box(in)">
                                      <p:cBhvr>
                                        <p:cTn id="11" dur="2000"/>
                                        <p:tgtEl>
                                          <p:spTgt spid="11272"/>
                                        </p:tgtEl>
                                      </p:cBhvr>
                                    </p:animEffect>
                                  </p:childTnLst>
                                </p:cTn>
                              </p:par>
                            </p:childTnLst>
                          </p:cTn>
                        </p:par>
                        <p:par>
                          <p:cTn id="12" fill="hold">
                            <p:stCondLst>
                              <p:cond delay="3000"/>
                            </p:stCondLst>
                            <p:childTnLst>
                              <p:par>
                                <p:cTn id="13" presetID="42" presetClass="entr" presetSubtype="0" fill="hold" nodeType="afterEffect">
                                  <p:stCondLst>
                                    <p:cond delay="0"/>
                                  </p:stCondLst>
                                  <p:childTnLst>
                                    <p:set>
                                      <p:cBhvr>
                                        <p:cTn id="14" dur="1" fill="hold">
                                          <p:stCondLst>
                                            <p:cond delay="0"/>
                                          </p:stCondLst>
                                        </p:cTn>
                                        <p:tgtEl>
                                          <p:spTgt spid="25605"/>
                                        </p:tgtEl>
                                        <p:attrNameLst>
                                          <p:attrName>style.visibility</p:attrName>
                                        </p:attrNameLst>
                                      </p:cBhvr>
                                      <p:to>
                                        <p:strVal val="visible"/>
                                      </p:to>
                                    </p:set>
                                    <p:animEffect transition="in" filter="fade">
                                      <p:cBhvr>
                                        <p:cTn id="15" dur="1000"/>
                                        <p:tgtEl>
                                          <p:spTgt spid="25605"/>
                                        </p:tgtEl>
                                      </p:cBhvr>
                                    </p:animEffect>
                                    <p:anim calcmode="lin" valueType="num">
                                      <p:cBhvr>
                                        <p:cTn id="16" dur="1000" fill="hold"/>
                                        <p:tgtEl>
                                          <p:spTgt spid="25605"/>
                                        </p:tgtEl>
                                        <p:attrNameLst>
                                          <p:attrName>ppt_x</p:attrName>
                                        </p:attrNameLst>
                                      </p:cBhvr>
                                      <p:tavLst>
                                        <p:tav tm="0">
                                          <p:val>
                                            <p:strVal val="#ppt_x"/>
                                          </p:val>
                                        </p:tav>
                                        <p:tav tm="100000">
                                          <p:val>
                                            <p:strVal val="#ppt_x"/>
                                          </p:val>
                                        </p:tav>
                                      </p:tavLst>
                                    </p:anim>
                                    <p:anim calcmode="lin" valueType="num">
                                      <p:cBhvr>
                                        <p:cTn id="17" dur="1000" fill="hold"/>
                                        <p:tgtEl>
                                          <p:spTgt spid="256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述</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展</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自</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信</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393190"/>
            <a:ext cx="720090" cy="3703320"/>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一、青海</a:t>
              </a:r>
              <a:r>
                <a:rPr lang="zh-CN" altLang="en-US" sz="2800" b="1">
                  <a:solidFill>
                    <a:srgbClr val="FFFFFF"/>
                  </a:solidFill>
                  <a:latin typeface="微软雅黑" panose="020B0503020204020204" pitchFamily="34" charset="-122"/>
                  <a:ea typeface="微软雅黑" panose="020B0503020204020204" pitchFamily="34" charset="-122"/>
                </a:rPr>
                <a:t>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nvPicPr>
          <p:blipFill>
            <a:blip r:embed="rId4"/>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5325745" y="1196340"/>
            <a:ext cx="494030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藏文化发祥地之一</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04790" y="4436745"/>
            <a:ext cx="4966970"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一、青海</a:t>
              </a:r>
              <a:r>
                <a:rPr lang="zh-CN" altLang="en-US" sz="2800" b="1">
                  <a:solidFill>
                    <a:srgbClr val="FFFFFF"/>
                  </a:solidFill>
                  <a:latin typeface="微软雅黑" panose="020B0503020204020204" pitchFamily="34" charset="-122"/>
                  <a:ea typeface="微软雅黑" panose="020B0503020204020204" pitchFamily="34" charset="-122"/>
                </a:rPr>
                <a:t>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grpSp>
        <p:nvGrpSpPr>
          <p:cNvPr id="2" name="组合 1"/>
          <p:cNvGrpSpPr/>
          <p:nvPr/>
        </p:nvGrpSpPr>
        <p:grpSpPr>
          <a:xfrm>
            <a:off x="538480" y="2675255"/>
            <a:ext cx="11205210" cy="3601720"/>
            <a:chOff x="1663" y="4267"/>
            <a:chExt cx="16830" cy="5672"/>
          </a:xfrm>
        </p:grpSpPr>
        <p:sp>
          <p:nvSpPr>
            <p:cNvPr id="219" name=" 219"/>
            <p:cNvSpPr/>
            <p:nvPr>
              <p:custDataLst>
                <p:tags r:id="rId7"/>
              </p:custDataLst>
            </p:nvPr>
          </p:nvSpPr>
          <p:spPr>
            <a:xfrm>
              <a:off x="1663" y="4289"/>
              <a:ext cx="16830" cy="5650"/>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8"/>
              </p:custDataLst>
            </p:nvPr>
          </p:nvSpPr>
          <p:spPr bwMode="auto">
            <a:xfrm>
              <a:off x="1904" y="4267"/>
              <a:ext cx="15717" cy="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位于三大自然区的交会处，从自然特征上说，本身就是中国的一大奇观，这也决定了青海文化的差异。以日月山为界，青海可以分为东部河湟谷地农业区、西部牧业区和青南高原牧业区不同的民族带来了不同的文化，并通过历史时期的交流和互动形成了今天青海境内丰富多彩的文化特点。</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496887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藏文化发祥地之一</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9"/>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695960" y="405130"/>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一、青海</a:t>
              </a:r>
              <a:r>
                <a:rPr lang="zh-CN" altLang="en-US" sz="2800" b="1">
                  <a:solidFill>
                    <a:srgbClr val="FFFFFF"/>
                  </a:solidFill>
                  <a:latin typeface="微软雅黑" panose="020B0503020204020204" pitchFamily="34" charset="-122"/>
                  <a:ea typeface="微软雅黑" panose="020B0503020204020204" pitchFamily="34" charset="-122"/>
                </a:rPr>
                <a:t>省文化</a:t>
              </a:r>
              <a:r>
                <a:rPr lang="zh-CN" altLang="en-US" sz="2800" b="1">
                  <a:solidFill>
                    <a:srgbClr val="FFFFFF"/>
                  </a:solidFill>
                  <a:latin typeface="微软雅黑" panose="020B0503020204020204" pitchFamily="34" charset="-122"/>
                  <a:ea typeface="微软雅黑" panose="020B0503020204020204" pitchFamily="34" charset="-122"/>
                </a:rPr>
                <a:t>艺术</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grpSp>
        <p:nvGrpSpPr>
          <p:cNvPr id="2" name="组合 1"/>
          <p:cNvGrpSpPr/>
          <p:nvPr/>
        </p:nvGrpSpPr>
        <p:grpSpPr>
          <a:xfrm>
            <a:off x="1056005" y="2490470"/>
            <a:ext cx="10687050" cy="4339590"/>
            <a:chOff x="1663" y="3922"/>
            <a:chExt cx="16830" cy="6834"/>
          </a:xfrm>
        </p:grpSpPr>
        <p:sp>
          <p:nvSpPr>
            <p:cNvPr id="219" name=" 219"/>
            <p:cNvSpPr/>
            <p:nvPr>
              <p:custDataLst>
                <p:tags r:id="rId7"/>
              </p:custDataLst>
            </p:nvPr>
          </p:nvSpPr>
          <p:spPr>
            <a:xfrm>
              <a:off x="1663" y="3922"/>
              <a:ext cx="16830" cy="6834"/>
            </a:xfrm>
            <a:prstGeom prst="roundRect">
              <a:avLst>
                <a:gd name="adj" fmla="val 50000"/>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0483" name="Rectangle 3"/>
            <p:cNvSpPr>
              <a:spLocks noChangeArrowheads="1"/>
            </p:cNvSpPr>
            <p:nvPr>
              <p:custDataLst>
                <p:tags r:id="rId8"/>
              </p:custDataLst>
            </p:nvPr>
          </p:nvSpPr>
          <p:spPr bwMode="auto">
            <a:xfrm>
              <a:off x="2045" y="4041"/>
              <a:ext cx="15330" cy="5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auto" hangingPunct="1">
                <a:lnSpc>
                  <a:spcPct val="150000"/>
                </a:lnSpc>
                <a:spcBef>
                  <a:spcPts val="0"/>
                </a:spcBef>
              </a:pPr>
              <a:r>
                <a:rPr lang="zh-CN" altLang="zh-CN" b="1">
                  <a:ea typeface="仿宋_GB2312" pitchFamily="49" charset="-122"/>
                </a:rPr>
                <a:t>  </a:t>
              </a:r>
              <a:r>
                <a:rPr lang="en-US" altLang="zh-CN" b="1">
                  <a:ea typeface="仿宋_GB2312" pitchFamily="49" charset="-122"/>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格萨（斯）尔》史诗是世界上唯一一部至今还在不断创作的“活着的史诗”。青海果洛藏族自治州是格萨尔文化的主要发祥地，被誉为“中国格萨尔文化之乡”。作为“西北民歌之魂”的花儿，是生活在西北大地上汉、回、东乡、撒拉、保安、土、藏、裕固等民族共有的精神财富。青海还有平弦、越弦、目连戏、骆驼戏等各种曲艺形式。</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0" name="TextBox 4"/>
          <p:cNvSpPr txBox="1">
            <a:spLocks noChangeArrowheads="1"/>
          </p:cNvSpPr>
          <p:nvPr/>
        </p:nvSpPr>
        <p:spPr bwMode="auto">
          <a:xfrm>
            <a:off x="888365" y="1636395"/>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文学</a:t>
            </a:r>
            <a:r>
              <a:rPr lang="zh-CN" altLang="en-US" sz="2800" b="1">
                <a:solidFill>
                  <a:srgbClr val="FFFFFF"/>
                </a:solidFill>
                <a:latin typeface="微软雅黑" panose="020B0503020204020204" pitchFamily="34" charset="-122"/>
                <a:ea typeface="微软雅黑" panose="020B0503020204020204" pitchFamily="34" charset="-122"/>
              </a:rPr>
              <a:t>曲艺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9"/>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000"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省旅游</a:t>
              </a:r>
              <a:r>
                <a:rPr lang="zh-CN" altLang="en-US" sz="2800" b="1">
                  <a:solidFill>
                    <a:srgbClr val="FFFFFF"/>
                  </a:solidFill>
                  <a:latin typeface="微软雅黑" panose="020B0503020204020204" pitchFamily="34" charset="-122"/>
                  <a:ea typeface="微软雅黑" panose="020B0503020204020204" pitchFamily="34" charset="-122"/>
                </a:rPr>
                <a:t>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nvPicPr>
          <p:blipFill>
            <a:blip r:embed="rId4"/>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5325745" y="982345"/>
            <a:ext cx="651446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可可西里</a:t>
            </a:r>
            <a:r>
              <a:rPr lang="zh-CN" altLang="en-US" sz="2800" b="1">
                <a:solidFill>
                  <a:srgbClr val="FFFFFF"/>
                </a:solidFill>
                <a:latin typeface="微软雅黑" panose="020B0503020204020204" pitchFamily="34" charset="-122"/>
                <a:ea typeface="微软雅黑" panose="020B0503020204020204" pitchFamily="34" charset="-122"/>
              </a:rPr>
              <a:t>（世</a:t>
            </a:r>
            <a:r>
              <a:rPr lang="zh-CN" altLang="en-US" sz="2800" b="1">
                <a:solidFill>
                  <a:srgbClr val="FFFFFF"/>
                </a:solidFill>
                <a:latin typeface="微软雅黑" panose="020B0503020204020204" pitchFamily="34" charset="-122"/>
                <a:ea typeface="微软雅黑" panose="020B0503020204020204" pitchFamily="34" charset="-122"/>
              </a:rPr>
              <a:t>文遗、</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2276475"/>
            <a:ext cx="651446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三江源</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4" name="TextBox 4"/>
          <p:cNvSpPr txBox="1">
            <a:spLocks noChangeArrowheads="1"/>
          </p:cNvSpPr>
          <p:nvPr/>
        </p:nvSpPr>
        <p:spPr bwMode="auto">
          <a:xfrm>
            <a:off x="5319395" y="3500120"/>
            <a:ext cx="652462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青海湖</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5" name="TextBox 4"/>
          <p:cNvSpPr txBox="1">
            <a:spLocks noChangeArrowheads="1"/>
          </p:cNvSpPr>
          <p:nvPr/>
        </p:nvSpPr>
        <p:spPr bwMode="auto">
          <a:xfrm>
            <a:off x="5326380" y="4725035"/>
            <a:ext cx="6517640"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塔尔寺</a:t>
            </a:r>
            <a:r>
              <a:rPr lang="zh-CN" altLang="en-US" sz="2800" b="1">
                <a:solidFill>
                  <a:srgbClr val="FFFFFF"/>
                </a:solidFill>
                <a:latin typeface="微软雅黑" panose="020B0503020204020204" pitchFamily="34" charset="-122"/>
                <a:ea typeface="微软雅黑" panose="020B0503020204020204" pitchFamily="34" charset="-122"/>
              </a:rPr>
              <a:t>（</a:t>
            </a:r>
            <a:r>
              <a:rPr lang="en-US" altLang="zh-CN" sz="2800" b="1">
                <a:solidFill>
                  <a:srgbClr val="FFFFFF"/>
                </a:solidFill>
                <a:latin typeface="微软雅黑" panose="020B0503020204020204" pitchFamily="34" charset="-122"/>
                <a:ea typeface="微软雅黑" panose="020B0503020204020204" pitchFamily="34" charset="-122"/>
              </a:rPr>
              <a:t>5A</a:t>
            </a:r>
            <a:r>
              <a:rPr lang="zh-CN" altLang="en-US" sz="2800" b="1">
                <a:solidFill>
                  <a:srgbClr val="FFFFFF"/>
                </a:solidFill>
                <a:latin typeface="微软雅黑" panose="020B0503020204020204" pitchFamily="34" charset="-122"/>
                <a:ea typeface="微软雅黑" panose="020B0503020204020204" pitchFamily="34" charset="-122"/>
              </a:rPr>
              <a:t>）</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000"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000" fill="hold">
                                          <p:stCondLst>
                                            <p:cond delay="0"/>
                                          </p:stCondLst>
                                        </p:cTn>
                                        <p:tgtEl>
                                          <p:spTgt spid="4"/>
                                        </p:tgtEl>
                                        <p:attrNameLst>
                                          <p:attrName>style.visibility</p:attrName>
                                        </p:attrNameLst>
                                      </p:cBhvr>
                                      <p:to>
                                        <p:strVal val="visible"/>
                                      </p:to>
                                    </p:set>
                                    <p:animEffect transition="in" filter="wipe(left)">
                                      <p:cBhvr>
                                        <p:cTn id="23" dur="1000"/>
                                        <p:tgtEl>
                                          <p:spTgt spid="4"/>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000"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ldLvl="0" animBg="1"/>
      <p:bldP spid="11" grpId="0" animBg="1"/>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sz="2800" b="1">
                <a:solidFill>
                  <a:srgbClr val="FFFFFF"/>
                </a:solidFill>
                <a:latin typeface="微软雅黑" panose="020B0503020204020204" pitchFamily="34" charset="-122"/>
                <a:ea typeface="微软雅黑" panose="020B0503020204020204" pitchFamily="34" charset="-122"/>
              </a:rPr>
              <a:t>可可西里</a:t>
            </a:r>
            <a:endParaRPr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88305" y="2678430"/>
            <a:ext cx="1972310" cy="321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可可西里国家级自然保护区，位于青海省玉树藏族自治州西北部，总面积4.5万平方千米，平均海拔4600米以上，是我国目前建成的最大的无人区自然保护区之一。</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24750" y="2635250"/>
            <a:ext cx="22612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区内湖泊、冰川、河流、沼泽广布，是长江的发源地，也是重要的高原湿地宝库。可可西里在蒙古语中意思是“青色的山梁”，藏语叫作“阿钦公加”，意思是“北部昆仑雪山下那片人迹罕至之地”。</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657475"/>
            <a:ext cx="2068830"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可可西里自然保护区是目前世界上原始生态环境状态保存最完好的地区之一，也是最后一块保留着原始状态的自然之地。可可西里成为青藏高原珍稀动物基因库。</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232400" y="-2794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pic>
        <p:nvPicPr>
          <p:cNvPr id="3" name="图片 1"/>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92405" y="2584450"/>
            <a:ext cx="4691380" cy="316801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a:blip r:embed="rId2"/>
          <a:stretch>
            <a:fillRect/>
          </a:stretch>
        </p:blipFill>
        <p:spPr>
          <a:xfrm>
            <a:off x="0" y="3810"/>
            <a:ext cx="12204065" cy="6856730"/>
          </a:xfrm>
          <a:prstGeom prst="rect">
            <a:avLst/>
          </a:prstGeom>
        </p:spPr>
      </p:pic>
      <p:sp>
        <p:nvSpPr>
          <p:cNvPr id="219" name=" 219"/>
          <p:cNvSpPr/>
          <p:nvPr/>
        </p:nvSpPr>
        <p:spPr>
          <a:xfrm>
            <a:off x="3971925" y="104775"/>
            <a:ext cx="3115945" cy="918845"/>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pic>
        <p:nvPicPr>
          <p:cNvPr id="4" name="图片 3" descr="5408f105d31def90e98830dffc7fc8b4"/>
          <p:cNvPicPr>
            <a:picLocks noChangeAspect="1" noChangeArrowheads="1"/>
          </p:cNvPicPr>
          <p:nvPr/>
        </p:nvPicPr>
        <p:blipFill>
          <a:blip r:embed="rId3" cstate="print">
            <a:extLst>
              <a:ext uri="{28A0092B-C50C-407E-A947-70E740481C1C}">
                <a14:useLocalDpi xmlns:a14="http://schemas.microsoft.com/office/drawing/2010/main" val="0"/>
              </a:ext>
            </a:extLst>
          </a:blip>
          <a:srcRect t="24455" b="38336"/>
          <a:stretch>
            <a:fillRect/>
          </a:stretch>
        </p:blipFill>
        <p:spPr bwMode="auto">
          <a:xfrm>
            <a:off x="3540760" y="715645"/>
            <a:ext cx="3818890" cy="70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7"/>
          <p:cNvSpPr txBox="1">
            <a:spLocks noChangeArrowheads="1"/>
          </p:cNvSpPr>
          <p:nvPr/>
        </p:nvSpPr>
        <p:spPr bwMode="auto">
          <a:xfrm>
            <a:off x="3841062" y="183304"/>
            <a:ext cx="3337984"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4400">
                <a:solidFill>
                  <a:schemeClr val="bg1"/>
                </a:solidFill>
                <a:latin typeface="微软雅黑" panose="020B0503020204020204" pitchFamily="34" charset="-122"/>
                <a:ea typeface="微软雅黑" panose="020B0503020204020204" pitchFamily="34" charset="-122"/>
              </a:rPr>
              <a:t>授课内容</a:t>
            </a:r>
            <a:endParaRPr lang="zh-CN" altLang="en-US" sz="440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224655" y="1625600"/>
            <a:ext cx="8471535" cy="4108450"/>
            <a:chOff x="6653" y="2560"/>
            <a:chExt cx="13341" cy="6470"/>
          </a:xfrm>
        </p:grpSpPr>
        <p:cxnSp>
          <p:nvCxnSpPr>
            <p:cNvPr id="49" name="直接连接符 48"/>
            <p:cNvCxnSpPr/>
            <p:nvPr/>
          </p:nvCxnSpPr>
          <p:spPr>
            <a:xfrm flipH="1" flipV="1">
              <a:off x="6653" y="5400"/>
              <a:ext cx="33" cy="3631"/>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0" name="椭圆 39"/>
            <p:cNvSpPr/>
            <p:nvPr/>
          </p:nvSpPr>
          <p:spPr>
            <a:xfrm>
              <a:off x="7350" y="2560"/>
              <a:ext cx="1227" cy="1133"/>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sp>
          <p:nvSpPr>
            <p:cNvPr id="41" name="椭圆 40"/>
            <p:cNvSpPr/>
            <p:nvPr/>
          </p:nvSpPr>
          <p:spPr>
            <a:xfrm>
              <a:off x="7350" y="3853"/>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贰</a:t>
              </a:r>
              <a:endParaRPr lang="zh-CN" altLang="en-US" sz="3200" noProof="1">
                <a:latin typeface="华文新魏" panose="02010800040101010101" pitchFamily="2" charset="-122"/>
                <a:ea typeface="华文新魏" panose="02010800040101010101" pitchFamily="2" charset="-122"/>
              </a:endParaRPr>
            </a:p>
          </p:txBody>
        </p:sp>
        <p:sp>
          <p:nvSpPr>
            <p:cNvPr id="42" name="椭圆 41"/>
            <p:cNvSpPr/>
            <p:nvPr/>
          </p:nvSpPr>
          <p:spPr>
            <a:xfrm>
              <a:off x="7350" y="5200"/>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叁</a:t>
              </a:r>
              <a:endParaRPr lang="zh-CN" altLang="en-US" sz="3200" noProof="1">
                <a:latin typeface="华文新魏" panose="02010800040101010101" pitchFamily="2" charset="-122"/>
                <a:ea typeface="华文新魏" panose="02010800040101010101" pitchFamily="2" charset="-122"/>
              </a:endParaRPr>
            </a:p>
          </p:txBody>
        </p:sp>
        <p:sp>
          <p:nvSpPr>
            <p:cNvPr id="43" name="椭圆 42"/>
            <p:cNvSpPr/>
            <p:nvPr/>
          </p:nvSpPr>
          <p:spPr>
            <a:xfrm>
              <a:off x="7350" y="6546"/>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sp>
          <p:nvSpPr>
            <p:cNvPr id="45" name="矩形 44"/>
            <p:cNvSpPr/>
            <p:nvPr/>
          </p:nvSpPr>
          <p:spPr>
            <a:xfrm>
              <a:off x="9090" y="2560"/>
              <a:ext cx="10177"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知识储备1</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“习”美知天下</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6" name="矩形 45"/>
            <p:cNvSpPr/>
            <p:nvPr/>
          </p:nvSpPr>
          <p:spPr>
            <a:xfrm>
              <a:off x="9090" y="3900"/>
              <a:ext cx="9928"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知识储备2</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“赏”美增见识</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矩形 46"/>
            <p:cNvSpPr/>
            <p:nvPr/>
          </p:nvSpPr>
          <p:spPr>
            <a:xfrm>
              <a:off x="9090" y="5287"/>
              <a:ext cx="9811"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知识储备3</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“述”美展自信</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矩形 47"/>
            <p:cNvSpPr/>
            <p:nvPr/>
          </p:nvSpPr>
          <p:spPr>
            <a:xfrm>
              <a:off x="9090" y="6633"/>
              <a:ext cx="9484" cy="919"/>
            </a:xfrm>
            <a:prstGeom prst="rect">
              <a:avLst/>
            </a:prstGeom>
          </p:spPr>
          <p:txBody>
            <a:bodyPr wrap="square">
              <a:spAutoFit/>
            </a:bodyPr>
            <a:lstStyle/>
            <a:p>
              <a:pPr>
                <a:defRPr/>
              </a:pP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素养导读</a:t>
              </a:r>
              <a:r>
                <a:rPr lang="en-US" altLang="zh-CN"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a:t>
              </a:r>
              <a:r>
                <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“品”美入我心</a:t>
              </a:r>
              <a:endParaRPr lang="zh-CN" altLang="en-US"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 name="椭圆 4"/>
            <p:cNvSpPr/>
            <p:nvPr>
              <p:custDataLst>
                <p:tags r:id="rId4"/>
              </p:custDataLst>
            </p:nvPr>
          </p:nvSpPr>
          <p:spPr>
            <a:xfrm>
              <a:off x="7350" y="7894"/>
              <a:ext cx="1227" cy="1137"/>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sp>
          <p:nvSpPr>
            <p:cNvPr id="6" name="矩形 5"/>
            <p:cNvSpPr/>
            <p:nvPr>
              <p:custDataLst>
                <p:tags r:id="rId5"/>
              </p:custDataLst>
            </p:nvPr>
          </p:nvSpPr>
          <p:spPr>
            <a:xfrm>
              <a:off x="9128" y="8007"/>
              <a:ext cx="10867" cy="919"/>
            </a:xfrm>
            <a:prstGeom prst="rect">
              <a:avLst/>
            </a:prstGeom>
          </p:spPr>
          <p:txBody>
            <a:bodyPr wrap="square">
              <a:spAutoFit/>
            </a:bodyPr>
            <a:p>
              <a:pPr>
                <a:defRPr/>
              </a:pPr>
              <a:r>
                <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rPr>
                <a:t>佳文导读—“析”美做实践</a:t>
              </a:r>
              <a:endParaRPr sz="3200" spc="400" noProof="1">
                <a:solidFill>
                  <a:srgbClr val="86975F"/>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fade">
                                      <p:cBhvr>
                                        <p:cTn id="7" dur="500"/>
                                        <p:tgtEl>
                                          <p:spTgt spid="2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500"/>
                            </p:stCondLst>
                            <p:childTnLst>
                              <p:par>
                                <p:cTn id="15" presetID="22" presetClass="entr" presetSubtype="1" fill="hold" nodeType="afterEffect">
                                  <p:stCondLst>
                                    <p:cond delay="0"/>
                                  </p:stCondLst>
                                  <p:childTnLst>
                                    <p:set>
                                      <p:cBhvr>
                                        <p:cTn id="16" dur="1000"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bldLvl="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三江源</a:t>
            </a:r>
            <a:endParaRPr lang="en-US" altLang="zh-CN"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45760" y="2678430"/>
            <a:ext cx="197548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青藏高原被誉为地球的第三极，是欧亚大陆上发育大江大河最大的区域，孕育了长江、黄河和流经六个国家的澜沧江——湄公河、恒河、印度河等国内外著名的河流。</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24750" y="2707005"/>
            <a:ext cx="2261235"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这来自青藏高原腹地的三条大江，其发源地被人们习惯地称为“三江源”，它总面积36.6万平方千米，占青海省土地总面积的43.88%，包括17个县市，是中国面积最大的自然保护区。</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657475"/>
            <a:ext cx="206883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1600">
                <a:solidFill>
                  <a:schemeClr val="bg1"/>
                </a:solidFill>
                <a:latin typeface="微软雅黑" panose="020B0503020204020204" pitchFamily="34" charset="-122"/>
                <a:ea typeface="微软雅黑" panose="020B0503020204020204" pitchFamily="34" charset="-122"/>
                <a:sym typeface="宋体" panose="02010600030101010101" pitchFamily="2" charset="-122"/>
              </a:rPr>
              <a:t> </a:t>
            </a:r>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这里河流遍地、湖泊密布、沼泽众多、雪山和冰川比比皆是。正是这些自然要素，造就了世界上最大面积的高海拔湿地景观，形成了长江、黄河、澜沧江的源头，即“三江源”。</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13715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pic>
        <p:nvPicPr>
          <p:cNvPr id="4" name="图片 4"/>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91770" y="2717800"/>
            <a:ext cx="4552950" cy="29673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388302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（三）</a:t>
            </a:r>
            <a:r>
              <a:rPr lang="en-US" altLang="zh-CN" sz="2800" b="1">
                <a:solidFill>
                  <a:srgbClr val="FFFFFF"/>
                </a:solidFill>
                <a:latin typeface="微软雅黑" panose="020B0503020204020204" pitchFamily="34" charset="-122"/>
                <a:ea typeface="微软雅黑" panose="020B0503020204020204" pitchFamily="34" charset="-122"/>
              </a:rPr>
              <a:t>  青海湖</a:t>
            </a:r>
            <a:endParaRPr lang="en-US" altLang="zh-CN"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45760" y="2893695"/>
            <a:ext cx="1975485" cy="319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青海湖古称“西海”，蒙古语称为“库库诺尔”，意思是青色的湖。青海湖湖面海拔3260米，是中国最大的咸水湖。在汉代曾经被称为“仙湖”。</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24750" y="2850515"/>
            <a:ext cx="226123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千百年来，青海湖是居住在这里的藏族人民心中的“圣湖”。每年，当地藏族群众都会成群结队地来到湖边，用自己的方式来“祭海”，以祈求国泰民安、人畜兴旺、五谷丰登。</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872740"/>
            <a:ext cx="220218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生活在青海湖畔的藏、蒙等民族很早就有祭海的传统。现在每年举行盛大的祭海仪式。千百年来，青海湖是居住在这里的藏族人民心中的“圣湖”。</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21906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pic>
        <p:nvPicPr>
          <p:cNvPr id="7" name="图片 7"/>
          <p:cNvPicPr>
            <a:picLocks noChangeAspect="1"/>
          </p:cNvPicPr>
          <p:nvPr>
            <p:custDataLst>
              <p:tags r:id="rId34"/>
            </p:custDataLst>
          </p:nvPr>
        </p:nvPicPr>
        <p:blipFill>
          <a:blip r:embed="rId35">
            <a:extLst>
              <a:ext uri="{28A0092B-C50C-407E-A947-70E740481C1C}">
                <a14:useLocalDpi xmlns:a14="http://schemas.microsoft.com/office/drawing/2010/main" val="0"/>
              </a:ext>
            </a:extLst>
          </a:blip>
          <a:stretch>
            <a:fillRect/>
          </a:stretch>
        </p:blipFill>
        <p:spPr>
          <a:xfrm>
            <a:off x="192405" y="2665730"/>
            <a:ext cx="4589145" cy="305625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0" y="39560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二、青海</a:t>
              </a:r>
              <a:r>
                <a:rPr lang="zh-CN" altLang="en-US" sz="2800" b="1">
                  <a:solidFill>
                    <a:srgbClr val="FFFFFF"/>
                  </a:solidFill>
                  <a:latin typeface="微软雅黑" panose="020B0503020204020204" pitchFamily="34" charset="-122"/>
                  <a:ea typeface="微软雅黑" panose="020B0503020204020204" pitchFamily="34" charset="-122"/>
                </a:rPr>
                <a:t>省</a:t>
              </a:r>
              <a:r>
                <a:rPr lang="zh-CN" altLang="en-US" sz="2800" b="1">
                  <a:solidFill>
                    <a:srgbClr val="FFFFFF"/>
                  </a:solidFill>
                  <a:latin typeface="微软雅黑" panose="020B0503020204020204" pitchFamily="34" charset="-122"/>
                  <a:ea typeface="微软雅黑" panose="020B0503020204020204" pitchFamily="34" charset="-122"/>
                </a:rPr>
                <a:t>旅游资源</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53" name="矩形 52"/>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92405" y="1626870"/>
            <a:ext cx="3928745"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（四）</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塔尔寺</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09" name="椭圆 108"/>
          <p:cNvSpPr/>
          <p:nvPr>
            <p:custDataLst>
              <p:tags r:id="rId7"/>
            </p:custDataLst>
          </p:nvPr>
        </p:nvSpPr>
        <p:spPr>
          <a:xfrm>
            <a:off x="5218755" y="1477461"/>
            <a:ext cx="3806352" cy="1179895"/>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lgn="ctr">
              <a:defRPr/>
            </a:pPr>
            <a:endParaRPr lang="zh-CN" altLang="en-US" noProof="1">
              <a:solidFill>
                <a:prstClr val="white"/>
              </a:solidFill>
            </a:endParaRPr>
          </a:p>
        </p:txBody>
      </p:sp>
      <p:grpSp>
        <p:nvGrpSpPr>
          <p:cNvPr id="25" name="组合 110"/>
          <p:cNvGrpSpPr/>
          <p:nvPr/>
        </p:nvGrpSpPr>
        <p:grpSpPr>
          <a:xfrm>
            <a:off x="5386652" y="1743075"/>
            <a:ext cx="2202776" cy="4588933"/>
            <a:chOff x="5206229" y="1101404"/>
            <a:chExt cx="1646805" cy="4588652"/>
          </a:xfrm>
          <a:effectLst>
            <a:outerShdw blurRad="50800" dist="38100" dir="8100000" algn="tr" rotWithShape="0">
              <a:prstClr val="black">
                <a:alpha val="40000"/>
              </a:prstClr>
            </a:outerShdw>
          </a:effectLst>
        </p:grpSpPr>
        <p:grpSp>
          <p:nvGrpSpPr>
            <p:cNvPr id="26" name="组合 111"/>
            <p:cNvGrpSpPr/>
            <p:nvPr/>
          </p:nvGrpSpPr>
          <p:grpSpPr>
            <a:xfrm>
              <a:off x="5624034" y="1101404"/>
              <a:ext cx="860661" cy="1640723"/>
              <a:chOff x="5537459" y="941354"/>
              <a:chExt cx="946727" cy="1804795"/>
            </a:xfrm>
            <a:scene3d>
              <a:camera prst="orthographicFront">
                <a:rot lat="600000" lon="20399993" rev="0"/>
              </a:camera>
              <a:lightRig rig="threePt" dir="t"/>
            </a:scene3d>
          </p:grpSpPr>
          <p:sp>
            <p:nvSpPr>
              <p:cNvPr id="128" name="圆角矩形 127"/>
              <p:cNvSpPr/>
              <p:nvPr>
                <p:custDataLst>
                  <p:tags r:id="rId8"/>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9" name="圆角矩形 128"/>
              <p:cNvSpPr/>
              <p:nvPr>
                <p:custDataLst>
                  <p:tags r:id="rId9"/>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13" name="梯形 112"/>
            <p:cNvSpPr/>
            <p:nvPr>
              <p:custDataLst>
                <p:tags r:id="rId10"/>
              </p:custDataLst>
            </p:nvPr>
          </p:nvSpPr>
          <p:spPr>
            <a:xfrm rot="16200000">
              <a:off x="3776493" y="2613514"/>
              <a:ext cx="4506278" cy="1646805"/>
            </a:xfrm>
            <a:prstGeom prst="trapezoid">
              <a:avLst>
                <a:gd name="adj" fmla="val 9948"/>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113"/>
            <p:cNvGrpSpPr/>
            <p:nvPr/>
          </p:nvGrpSpPr>
          <p:grpSpPr>
            <a:xfrm>
              <a:off x="5767215" y="1136749"/>
              <a:ext cx="568651" cy="996955"/>
              <a:chOff x="5695240" y="977137"/>
              <a:chExt cx="625516" cy="1096651"/>
            </a:xfrm>
            <a:scene3d>
              <a:camera prst="orthographicFront">
                <a:rot lat="600000" lon="20399993" rev="0"/>
              </a:camera>
              <a:lightRig rig="threePt" dir="t"/>
            </a:scene3d>
          </p:grpSpPr>
          <p:sp>
            <p:nvSpPr>
              <p:cNvPr id="126" name="任意多边形 125"/>
              <p:cNvSpPr/>
              <p:nvPr>
                <p:custDataLst>
                  <p:tags r:id="rId11"/>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7" name="任意多边形 126"/>
              <p:cNvSpPr/>
              <p:nvPr>
                <p:custDataLst>
                  <p:tags r:id="rId12"/>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28" name="组合 114"/>
            <p:cNvGrpSpPr/>
            <p:nvPr/>
          </p:nvGrpSpPr>
          <p:grpSpPr>
            <a:xfrm>
              <a:off x="5557148" y="1390171"/>
              <a:ext cx="1000117" cy="2076899"/>
              <a:chOff x="4137594" y="-68669"/>
              <a:chExt cx="1000117" cy="2076899"/>
            </a:xfrm>
            <a:scene3d>
              <a:camera prst="perspectiveFront">
                <a:rot lat="0" lon="1799981" rev="0"/>
              </a:camera>
              <a:lightRig rig="threePt" dir="t"/>
            </a:scene3d>
          </p:grpSpPr>
          <p:sp>
            <p:nvSpPr>
              <p:cNvPr id="124" name="文本框 200"/>
              <p:cNvSpPr txBox="1"/>
              <p:nvPr>
                <p:custDataLst>
                  <p:tags r:id="rId13"/>
                </p:custDataLst>
              </p:nvPr>
            </p:nvSpPr>
            <p:spPr>
              <a:xfrm>
                <a:off x="4137594" y="-68669"/>
                <a:ext cx="1000117" cy="369309"/>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01</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5" name="文本框 201"/>
              <p:cNvSpPr txBox="1"/>
              <p:nvPr>
                <p:custDataLst>
                  <p:tags r:id="rId14"/>
                </p:custDataLst>
              </p:nvPr>
            </p:nvSpPr>
            <p:spPr>
              <a:xfrm>
                <a:off x="4188959" y="1731248"/>
                <a:ext cx="895896" cy="27698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1" name="组合 129"/>
          <p:cNvGrpSpPr/>
          <p:nvPr/>
        </p:nvGrpSpPr>
        <p:grpSpPr>
          <a:xfrm>
            <a:off x="7589676" y="1775933"/>
            <a:ext cx="2286000" cy="4556337"/>
            <a:chOff x="6732800" y="1129344"/>
            <a:chExt cx="2286396" cy="4555722"/>
          </a:xfrm>
          <a:effectLst>
            <a:outerShdw blurRad="50800" dist="38100" dir="8100000" algn="tr" rotWithShape="0">
              <a:prstClr val="black">
                <a:alpha val="40000"/>
              </a:prstClr>
            </a:outerShdw>
          </a:effectLst>
        </p:grpSpPr>
        <p:grpSp>
          <p:nvGrpSpPr>
            <p:cNvPr id="32" name="组合 130"/>
            <p:cNvGrpSpPr/>
            <p:nvPr/>
          </p:nvGrpSpPr>
          <p:grpSpPr>
            <a:xfrm>
              <a:off x="7264831" y="1129344"/>
              <a:ext cx="860661" cy="1640723"/>
              <a:chOff x="5537459" y="941354"/>
              <a:chExt cx="946727" cy="1804795"/>
            </a:xfrm>
            <a:scene3d>
              <a:camera prst="orthographicFront">
                <a:rot lat="20967539" lon="19191102" rev="113251"/>
              </a:camera>
              <a:lightRig rig="threePt" dir="t"/>
            </a:scene3d>
          </p:grpSpPr>
          <p:sp>
            <p:nvSpPr>
              <p:cNvPr id="145" name="圆角矩形 144"/>
              <p:cNvSpPr/>
              <p:nvPr>
                <p:custDataLst>
                  <p:tags r:id="rId15"/>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6" name="圆角矩形 145"/>
              <p:cNvSpPr/>
              <p:nvPr>
                <p:custDataLst>
                  <p:tags r:id="rId16"/>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32" name="梯形 131"/>
            <p:cNvSpPr/>
            <p:nvPr>
              <p:custDataLst>
                <p:tags r:id="rId17"/>
              </p:custDataLst>
            </p:nvPr>
          </p:nvSpPr>
          <p:spPr>
            <a:xfrm rot="5400000" flipH="1">
              <a:off x="5622899" y="2288769"/>
              <a:ext cx="4506198" cy="2286396"/>
            </a:xfrm>
            <a:prstGeom prst="trapezoid">
              <a:avLst>
                <a:gd name="adj" fmla="val 11105"/>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3" name="组合 132"/>
            <p:cNvGrpSpPr/>
            <p:nvPr/>
          </p:nvGrpSpPr>
          <p:grpSpPr>
            <a:xfrm>
              <a:off x="7411034" y="1166629"/>
              <a:ext cx="568651" cy="996956"/>
              <a:chOff x="5695240" y="977137"/>
              <a:chExt cx="625516" cy="1096651"/>
            </a:xfrm>
            <a:scene3d>
              <a:camera prst="orthographicFront">
                <a:rot lat="20944032" lon="19239453" rev="161931"/>
              </a:camera>
              <a:lightRig rig="threePt" dir="t"/>
            </a:scene3d>
          </p:grpSpPr>
          <p:sp>
            <p:nvSpPr>
              <p:cNvPr id="143" name="任意多边形 142"/>
              <p:cNvSpPr/>
              <p:nvPr>
                <p:custDataLst>
                  <p:tags r:id="rId18"/>
                </p:custDataLst>
              </p:nvPr>
            </p:nvSpPr>
            <p:spPr bwMode="auto">
              <a:xfrm rot="5400000">
                <a:off x="5533885" y="1302922"/>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adFill>
                <a:gsLst>
                  <a:gs pos="38000">
                    <a:srgbClr val="E04949"/>
                  </a:gs>
                  <a:gs pos="0">
                    <a:srgbClr val="E04949"/>
                  </a:gs>
                  <a:gs pos="100000">
                    <a:srgbClr val="E04949"/>
                  </a:gs>
                </a:gsLst>
                <a:lin ang="0" scaled="0"/>
              </a:gra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44" name="任意多边形 143"/>
              <p:cNvSpPr/>
              <p:nvPr>
                <p:custDataLst>
                  <p:tags r:id="rId19"/>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34" name="组合 133"/>
            <p:cNvGrpSpPr/>
            <p:nvPr/>
          </p:nvGrpSpPr>
          <p:grpSpPr>
            <a:xfrm>
              <a:off x="7196764" y="1383487"/>
              <a:ext cx="1000117" cy="2083561"/>
              <a:chOff x="4156909" y="-75353"/>
              <a:chExt cx="1000117" cy="2083561"/>
            </a:xfrm>
            <a:scene3d>
              <a:camera prst="perspectiveFront">
                <a:rot lat="0" lon="19799991" rev="0"/>
              </a:camera>
              <a:lightRig rig="threePt" dir="t"/>
            </a:scene3d>
          </p:grpSpPr>
          <p:sp>
            <p:nvSpPr>
              <p:cNvPr id="141" name="文本框 203"/>
              <p:cNvSpPr txBox="1"/>
              <p:nvPr>
                <p:custDataLst>
                  <p:tags r:id="rId20"/>
                </p:custDataLst>
              </p:nvPr>
            </p:nvSpPr>
            <p:spPr>
              <a:xfrm>
                <a:off x="4156909" y="-75353"/>
                <a:ext cx="1000117" cy="369282"/>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02</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文本框 204"/>
              <p:cNvSpPr txBox="1"/>
              <p:nvPr>
                <p:custDataLst>
                  <p:tags r:id="rId21"/>
                </p:custDataLst>
              </p:nvPr>
            </p:nvSpPr>
            <p:spPr>
              <a:xfrm>
                <a:off x="4188959" y="1731246"/>
                <a:ext cx="895896" cy="276962"/>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grpSp>
        <p:nvGrpSpPr>
          <p:cNvPr id="37" name="组合 146"/>
          <p:cNvGrpSpPr/>
          <p:nvPr/>
        </p:nvGrpSpPr>
        <p:grpSpPr>
          <a:xfrm>
            <a:off x="9810063" y="1495848"/>
            <a:ext cx="2304627" cy="5212080"/>
            <a:chOff x="8500219" y="784648"/>
            <a:chExt cx="2195600" cy="5067134"/>
          </a:xfrm>
          <a:effectLst>
            <a:outerShdw blurRad="50800" dist="38100" dir="8100000" algn="tr" rotWithShape="0">
              <a:prstClr val="black">
                <a:alpha val="40000"/>
              </a:prstClr>
            </a:outerShdw>
          </a:effectLst>
        </p:grpSpPr>
        <p:grpSp>
          <p:nvGrpSpPr>
            <p:cNvPr id="38" name="组合 147"/>
            <p:cNvGrpSpPr/>
            <p:nvPr/>
          </p:nvGrpSpPr>
          <p:grpSpPr>
            <a:xfrm>
              <a:off x="8910113" y="1110294"/>
              <a:ext cx="860661" cy="1640723"/>
              <a:chOff x="5537459" y="941354"/>
              <a:chExt cx="946727" cy="1804795"/>
            </a:xfrm>
            <a:scene3d>
              <a:camera prst="orthographicFront">
                <a:rot lat="600000" lon="20399993" rev="0"/>
              </a:camera>
              <a:lightRig rig="threePt" dir="t"/>
            </a:scene3d>
          </p:grpSpPr>
          <p:sp>
            <p:nvSpPr>
              <p:cNvPr id="165" name="圆角矩形 164"/>
              <p:cNvSpPr/>
              <p:nvPr>
                <p:custDataLst>
                  <p:tags r:id="rId22"/>
                </p:custDataLst>
              </p:nvPr>
            </p:nvSpPr>
            <p:spPr>
              <a:xfrm rot="5400000">
                <a:off x="5108425" y="1370388"/>
                <a:ext cx="1804795" cy="946727"/>
              </a:xfrm>
              <a:prstGeom prst="roundRect">
                <a:avLst>
                  <a:gd name="adj" fmla="val 19898"/>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6" name="圆角矩形 165"/>
              <p:cNvSpPr/>
              <p:nvPr>
                <p:custDataLst>
                  <p:tags r:id="rId23"/>
                </p:custDataLst>
              </p:nvPr>
            </p:nvSpPr>
            <p:spPr>
              <a:xfrm rot="5400000">
                <a:off x="5222427" y="1446913"/>
                <a:ext cx="1579634" cy="753287"/>
              </a:xfrm>
              <a:prstGeom prst="roundRect">
                <a:avLst>
                  <a:gd name="adj" fmla="val 15457"/>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149" name="椭圆 148"/>
            <p:cNvSpPr/>
            <p:nvPr>
              <p:custDataLst>
                <p:tags r:id="rId24"/>
              </p:custDataLst>
            </p:nvPr>
          </p:nvSpPr>
          <p:spPr>
            <a:xfrm rot="5400000">
              <a:off x="7505773" y="2830722"/>
              <a:ext cx="5067134" cy="974986"/>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0" name="梯形 149"/>
            <p:cNvSpPr/>
            <p:nvPr>
              <p:custDataLst>
                <p:tags r:id="rId25"/>
              </p:custDataLst>
            </p:nvPr>
          </p:nvSpPr>
          <p:spPr>
            <a:xfrm rot="16200000">
              <a:off x="7410163" y="2200660"/>
              <a:ext cx="4375712" cy="2195600"/>
            </a:xfrm>
            <a:prstGeom prst="trapezoid">
              <a:avLst>
                <a:gd name="adj" fmla="val 11105"/>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9" name="组合 150"/>
            <p:cNvGrpSpPr/>
            <p:nvPr/>
          </p:nvGrpSpPr>
          <p:grpSpPr>
            <a:xfrm>
              <a:off x="9053294" y="1145639"/>
              <a:ext cx="568651" cy="996955"/>
              <a:chOff x="5695240" y="977137"/>
              <a:chExt cx="625516" cy="1096651"/>
            </a:xfrm>
            <a:scene3d>
              <a:camera prst="orthographicFront">
                <a:rot lat="600000" lon="20399993" rev="0"/>
              </a:camera>
              <a:lightRig rig="threePt" dir="t"/>
            </a:scene3d>
          </p:grpSpPr>
          <p:sp>
            <p:nvSpPr>
              <p:cNvPr id="163" name="任意多边形 162"/>
              <p:cNvSpPr/>
              <p:nvPr>
                <p:custDataLst>
                  <p:tags r:id="rId26"/>
                </p:custDataLst>
              </p:nvPr>
            </p:nvSpPr>
            <p:spPr bwMode="auto">
              <a:xfrm rot="5400000">
                <a:off x="5533884" y="1302921"/>
                <a:ext cx="923924" cy="527529"/>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1A9BB"/>
              </a:solidFill>
              <a:ln w="25400">
                <a:noFill/>
              </a:ln>
              <a:effectLst>
                <a:outerShdw blurRad="215900" dist="76200" dir="2700000" algn="tl" rotWithShape="0">
                  <a:prstClr val="black">
                    <a:alpha val="37000"/>
                  </a:prstClr>
                </a:outerShdw>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4" name="任意多边形 163"/>
              <p:cNvSpPr/>
              <p:nvPr>
                <p:custDataLst>
                  <p:tags r:id="rId27"/>
                </p:custDataLst>
              </p:nvPr>
            </p:nvSpPr>
            <p:spPr bwMode="auto">
              <a:xfrm rot="5400000">
                <a:off x="5459672" y="1212705"/>
                <a:ext cx="1096651" cy="625516"/>
              </a:xfrm>
              <a:custGeom>
                <a:avLst/>
                <a:gdLst>
                  <a:gd name="connsiteX0" fmla="*/ 0 w 1232570"/>
                  <a:gd name="connsiteY0" fmla="*/ 0 h 1080876"/>
                  <a:gd name="connsiteX1" fmla="*/ 13985 w 1232570"/>
                  <a:gd name="connsiteY1" fmla="*/ 0 h 1080876"/>
                  <a:gd name="connsiteX2" fmla="*/ 90502 w 1232570"/>
                  <a:gd name="connsiteY2" fmla="*/ 0 h 1080876"/>
                  <a:gd name="connsiteX3" fmla="*/ 150524 w 1232570"/>
                  <a:gd name="connsiteY3" fmla="*/ 0 h 1080876"/>
                  <a:gd name="connsiteX4" fmla="*/ 156832 w 1232570"/>
                  <a:gd name="connsiteY4" fmla="*/ 0 h 1080876"/>
                  <a:gd name="connsiteX5" fmla="*/ 213704 w 1232570"/>
                  <a:gd name="connsiteY5" fmla="*/ 0 h 1080876"/>
                  <a:gd name="connsiteX6" fmla="*/ 237954 w 1232570"/>
                  <a:gd name="connsiteY6" fmla="*/ 0 h 1080876"/>
                  <a:gd name="connsiteX7" fmla="*/ 261845 w 1232570"/>
                  <a:gd name="connsiteY7" fmla="*/ 0 h 1080876"/>
                  <a:gd name="connsiteX8" fmla="*/ 301983 w 1232570"/>
                  <a:gd name="connsiteY8" fmla="*/ 0 h 1080876"/>
                  <a:gd name="connsiteX9" fmla="*/ 314471 w 1232570"/>
                  <a:gd name="connsiteY9" fmla="*/ 0 h 1080876"/>
                  <a:gd name="connsiteX10" fmla="*/ 361158 w 1232570"/>
                  <a:gd name="connsiteY10" fmla="*/ 0 h 1080876"/>
                  <a:gd name="connsiteX11" fmla="*/ 378443 w 1232570"/>
                  <a:gd name="connsiteY11" fmla="*/ 0 h 1080876"/>
                  <a:gd name="connsiteX12" fmla="*/ 380801 w 1232570"/>
                  <a:gd name="connsiteY12" fmla="*/ 0 h 1080876"/>
                  <a:gd name="connsiteX13" fmla="*/ 397052 w 1232570"/>
                  <a:gd name="connsiteY13" fmla="*/ 0 h 1080876"/>
                  <a:gd name="connsiteX14" fmla="*/ 423245 w 1232570"/>
                  <a:gd name="connsiteY14" fmla="*/ 0 h 1080876"/>
                  <a:gd name="connsiteX15" fmla="*/ 437673 w 1232570"/>
                  <a:gd name="connsiteY15" fmla="*/ 0 h 1080876"/>
                  <a:gd name="connsiteX16" fmla="*/ 465873 w 1232570"/>
                  <a:gd name="connsiteY16" fmla="*/ 0 h 1080876"/>
                  <a:gd name="connsiteX17" fmla="*/ 506837 w 1232570"/>
                  <a:gd name="connsiteY17" fmla="*/ 0 h 1080876"/>
                  <a:gd name="connsiteX18" fmla="*/ 542389 w 1232570"/>
                  <a:gd name="connsiteY18" fmla="*/ 0 h 1080876"/>
                  <a:gd name="connsiteX19" fmla="*/ 558813 w 1232570"/>
                  <a:gd name="connsiteY19" fmla="*/ 0 h 1080876"/>
                  <a:gd name="connsiteX20" fmla="*/ 596056 w 1232570"/>
                  <a:gd name="connsiteY20" fmla="*/ 0 h 1080876"/>
                  <a:gd name="connsiteX21" fmla="*/ 608720 w 1232570"/>
                  <a:gd name="connsiteY21" fmla="*/ 0 h 1080876"/>
                  <a:gd name="connsiteX22" fmla="*/ 621020 w 1232570"/>
                  <a:gd name="connsiteY22" fmla="*/ 0 h 1080876"/>
                  <a:gd name="connsiteX23" fmla="*/ 647214 w 1232570"/>
                  <a:gd name="connsiteY23" fmla="*/ 0 h 1080876"/>
                  <a:gd name="connsiteX24" fmla="*/ 665591 w 1232570"/>
                  <a:gd name="connsiteY24" fmla="*/ 0 h 1080876"/>
                  <a:gd name="connsiteX25" fmla="*/ 875132 w 1232570"/>
                  <a:gd name="connsiteY25" fmla="*/ 0 h 1080876"/>
                  <a:gd name="connsiteX26" fmla="*/ 970922 w 1232570"/>
                  <a:gd name="connsiteY26" fmla="*/ 55020 h 1080876"/>
                  <a:gd name="connsiteX27" fmla="*/ 1219266 w 1232570"/>
                  <a:gd name="connsiteY27" fmla="*/ 485418 h 1080876"/>
                  <a:gd name="connsiteX28" fmla="*/ 1219266 w 1232570"/>
                  <a:gd name="connsiteY28" fmla="*/ 595458 h 1080876"/>
                  <a:gd name="connsiteX29" fmla="*/ 970922 w 1232570"/>
                  <a:gd name="connsiteY29" fmla="*/ 1025856 h 1080876"/>
                  <a:gd name="connsiteX30" fmla="*/ 875132 w 1232570"/>
                  <a:gd name="connsiteY30" fmla="*/ 1080876 h 1080876"/>
                  <a:gd name="connsiteX31" fmla="*/ 647214 w 1232570"/>
                  <a:gd name="connsiteY31" fmla="*/ 1080876 h 1080876"/>
                  <a:gd name="connsiteX32" fmla="*/ 423245 w 1232570"/>
                  <a:gd name="connsiteY32" fmla="*/ 1080876 h 1080876"/>
                  <a:gd name="connsiteX33" fmla="*/ 378443 w 1232570"/>
                  <a:gd name="connsiteY33" fmla="*/ 1080876 h 1080876"/>
                  <a:gd name="connsiteX34" fmla="*/ 150524 w 1232570"/>
                  <a:gd name="connsiteY34" fmla="*/ 1080876 h 1080876"/>
                  <a:gd name="connsiteX35" fmla="*/ 0 w 1232570"/>
                  <a:gd name="connsiteY35" fmla="*/ 1080876 h 1080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2570" h="1080876">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C79F61"/>
              </a:solidFill>
              <a:ln w="25400">
                <a:noFill/>
              </a:ln>
              <a:effectLst/>
            </p:spPr>
            <p:txBody>
              <a:bodyPr lIns="121899" tIns="60949" rIns="121899" bIns="60949"/>
              <a:lstStyle/>
              <a:p>
                <a:pP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grpSp>
          <p:nvGrpSpPr>
            <p:cNvPr id="40" name="组合 151"/>
            <p:cNvGrpSpPr/>
            <p:nvPr/>
          </p:nvGrpSpPr>
          <p:grpSpPr>
            <a:xfrm>
              <a:off x="8841962" y="1405447"/>
              <a:ext cx="1000117" cy="2053937"/>
              <a:chOff x="4118196" y="-53393"/>
              <a:chExt cx="1000117" cy="2053937"/>
            </a:xfrm>
            <a:scene3d>
              <a:camera prst="perspectiveFront">
                <a:rot lat="0" lon="1800000" rev="0"/>
              </a:camera>
              <a:lightRig rig="threePt" dir="t"/>
            </a:scene3d>
          </p:grpSpPr>
          <p:sp>
            <p:nvSpPr>
              <p:cNvPr id="161" name="文本框 206"/>
              <p:cNvSpPr txBox="1"/>
              <p:nvPr>
                <p:custDataLst>
                  <p:tags r:id="rId28"/>
                </p:custDataLst>
              </p:nvPr>
            </p:nvSpPr>
            <p:spPr>
              <a:xfrm>
                <a:off x="4118196" y="-53393"/>
                <a:ext cx="1000117" cy="359061"/>
              </a:xfrm>
              <a:prstGeom prst="rect">
                <a:avLst/>
              </a:prstGeom>
              <a:noFill/>
            </p:spPr>
            <p:txBody>
              <a:bodyPr>
                <a:spAutoFit/>
              </a:bodyPr>
              <a:lstStyle/>
              <a:p>
                <a:pPr algn="ctr">
                  <a:defRPr/>
                </a:pPr>
                <a:r>
                  <a:rPr lang="en-US" altLang="zh-CN" noProof="1">
                    <a:solidFill>
                      <a:schemeClr val="tx1">
                        <a:lumMod val="75000"/>
                        <a:lumOff val="25000"/>
                      </a:schemeClr>
                    </a:solidFill>
                    <a:latin typeface="微软雅黑" panose="020B0503020204020204" pitchFamily="34" charset="-122"/>
                    <a:ea typeface="微软雅黑" panose="020B0503020204020204" pitchFamily="34" charset="-122"/>
                  </a:rPr>
                  <a:t>03</a:t>
                </a:r>
                <a:endParaRPr lang="zh-CN" altLang="en-US" noProof="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2" name="文本框 207"/>
              <p:cNvSpPr txBox="1"/>
              <p:nvPr>
                <p:custDataLst>
                  <p:tags r:id="rId29"/>
                </p:custDataLst>
              </p:nvPr>
            </p:nvSpPr>
            <p:spPr>
              <a:xfrm>
                <a:off x="4188959" y="1731248"/>
                <a:ext cx="895896" cy="269296"/>
              </a:xfrm>
              <a:prstGeom prst="rect">
                <a:avLst/>
              </a:prstGeom>
              <a:noFill/>
            </p:spPr>
            <p:txBody>
              <a:bodyPr>
                <a:spAutoFit/>
              </a:bodyPr>
              <a:lstStyle/>
              <a:p>
                <a:pPr algn="ctr">
                  <a:defRPr/>
                </a:pPr>
                <a:endParaRPr lang="zh-CN" altLang="en-US" sz="1200" noProof="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sp>
        <p:nvSpPr>
          <p:cNvPr id="17416" name="文本框 1"/>
          <p:cNvSpPr txBox="1">
            <a:spLocks noChangeArrowheads="1"/>
          </p:cNvSpPr>
          <p:nvPr>
            <p:custDataLst>
              <p:tags r:id="rId30"/>
            </p:custDataLst>
          </p:nvPr>
        </p:nvSpPr>
        <p:spPr bwMode="auto">
          <a:xfrm>
            <a:off x="5445760" y="2678430"/>
            <a:ext cx="1975485"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青海省湟中县鲁沙尔镇西南隅的塔尔寺，始建于明嘉靖三十九年，素有“天下第一庄严”的盛誉，为我国藏传佛教黄教六大丛林之一。独步天下的“塔尔寺三绝”，令世人赞叹。</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7417" name="文本框 2"/>
          <p:cNvSpPr txBox="1">
            <a:spLocks noChangeArrowheads="1"/>
          </p:cNvSpPr>
          <p:nvPr>
            <p:custDataLst>
              <p:tags r:id="rId31"/>
            </p:custDataLst>
          </p:nvPr>
        </p:nvSpPr>
        <p:spPr bwMode="auto">
          <a:xfrm>
            <a:off x="7524750" y="2707005"/>
            <a:ext cx="2261235"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86975F"/>
                </a:solidFill>
                <a:latin typeface="微软雅黑" panose="020B0503020204020204" pitchFamily="34" charset="-122"/>
                <a:ea typeface="微软雅黑" panose="020B0503020204020204" pitchFamily="34" charset="-122"/>
              </a:rPr>
              <a:t>塔尔寺在藏语中为“衮本贤巴林”，翻译成汉语就是“十万狮子吼佛的弥勒寺”，是为纪念黄教创始人宗喀巴而建造的。所谓塔尔寺就是“塔而寺”的意思，意在表明寺的建造过程。</a:t>
            </a:r>
            <a:endParaRPr lang="zh-CN" altLang="en-US" sz="2000">
              <a:solidFill>
                <a:srgbClr val="86975F"/>
              </a:solidFill>
              <a:latin typeface="微软雅黑" panose="020B0503020204020204" pitchFamily="34" charset="-122"/>
              <a:ea typeface="微软雅黑" panose="020B0503020204020204" pitchFamily="34" charset="-122"/>
            </a:endParaRPr>
          </a:p>
        </p:txBody>
      </p:sp>
      <p:sp>
        <p:nvSpPr>
          <p:cNvPr id="17418" name="文本框 3"/>
          <p:cNvSpPr txBox="1">
            <a:spLocks noChangeArrowheads="1"/>
          </p:cNvSpPr>
          <p:nvPr>
            <p:custDataLst>
              <p:tags r:id="rId32"/>
            </p:custDataLst>
          </p:nvPr>
        </p:nvSpPr>
        <p:spPr bwMode="auto">
          <a:xfrm>
            <a:off x="9888220" y="2657475"/>
            <a:ext cx="220218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塔尔寺四周群山环抱，状似八瓣莲花，视地观天，陵涧起伏，状如八辐法轮。宫殿式建筑与平顶式建筑依山就势，巧妙布局。体现了藏汉文化交汇融合的特色和风格。</a:t>
            </a:r>
            <a:endParaRPr lang="zh-CN" altLang="en-US" sz="20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sp>
        <p:nvSpPr>
          <p:cNvPr id="17" name="Freeform 6"/>
          <p:cNvSpPr>
            <a:spLocks noChangeArrowheads="1"/>
          </p:cNvSpPr>
          <p:nvPr>
            <p:custDataLst>
              <p:tags r:id="rId33"/>
            </p:custDataLst>
          </p:nvPr>
        </p:nvSpPr>
        <p:spPr bwMode="auto">
          <a:xfrm>
            <a:off x="5160645"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pic>
        <p:nvPicPr>
          <p:cNvPr id="2" name="图片 9"/>
          <p:cNvPicPr>
            <a:picLocks noChangeAspect="1"/>
          </p:cNvPicPr>
          <p:nvPr>
            <p:custDataLst>
              <p:tags r:id="rId34"/>
            </p:custDataLst>
          </p:nvPr>
        </p:nvPicPr>
        <p:blipFill>
          <a:blip r:embed="rId35" cstate="print">
            <a:extLst>
              <a:ext uri="{28A0092B-C50C-407E-A947-70E740481C1C}">
                <a14:useLocalDpi xmlns:a14="http://schemas.microsoft.com/office/drawing/2010/main" val="0"/>
              </a:ext>
            </a:extLst>
          </a:blip>
          <a:stretch>
            <a:fillRect/>
          </a:stretch>
        </p:blipFill>
        <p:spPr>
          <a:xfrm>
            <a:off x="186690" y="2665730"/>
            <a:ext cx="4554220" cy="30124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000"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17"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ppt_x</p:attrName>
                                        </p:attrNameLst>
                                      </p:cBhvr>
                                      <p:tavLst>
                                        <p:tav tm="0">
                                          <p:val>
                                            <p:strVal val="#ppt_x-#ppt_w/2"/>
                                          </p:val>
                                        </p:tav>
                                        <p:tav tm="100000">
                                          <p:val>
                                            <p:strVal val="#ppt_x"/>
                                          </p:val>
                                        </p:tav>
                                      </p:tavLst>
                                    </p:anim>
                                    <p:anim calcmode="lin" valueType="num">
                                      <p:cBhvr>
                                        <p:cTn id="16" dur="500" fill="hold"/>
                                        <p:tgtEl>
                                          <p:spTgt spid="25"/>
                                        </p:tgtEl>
                                        <p:attrNameLst>
                                          <p:attrName>ppt_y</p:attrName>
                                        </p:attrNameLst>
                                      </p:cBhvr>
                                      <p:tavLst>
                                        <p:tav tm="0">
                                          <p:val>
                                            <p:strVal val="#ppt_y"/>
                                          </p:val>
                                        </p:tav>
                                        <p:tav tm="100000">
                                          <p:val>
                                            <p:strVal val="#ppt_y"/>
                                          </p:val>
                                        </p:tav>
                                      </p:tavLst>
                                    </p:anim>
                                    <p:anim calcmode="lin" valueType="num">
                                      <p:cBhvr>
                                        <p:cTn id="17" dur="500" fill="hold"/>
                                        <p:tgtEl>
                                          <p:spTgt spid="25"/>
                                        </p:tgtEl>
                                        <p:attrNameLst>
                                          <p:attrName>ppt_w</p:attrName>
                                        </p:attrNameLst>
                                      </p:cBhvr>
                                      <p:tavLst>
                                        <p:tav tm="0">
                                          <p:val>
                                            <p:fltVal val="0"/>
                                          </p:val>
                                        </p:tav>
                                        <p:tav tm="100000">
                                          <p:val>
                                            <p:strVal val="#ppt_w"/>
                                          </p:val>
                                        </p:tav>
                                      </p:tavLst>
                                    </p:anim>
                                    <p:anim calcmode="lin" valueType="num">
                                      <p:cBhvr>
                                        <p:cTn id="18" dur="500" fill="hold"/>
                                        <p:tgtEl>
                                          <p:spTgt spid="25"/>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7416"/>
                                        </p:tgtEl>
                                        <p:attrNameLst>
                                          <p:attrName>style.visibility</p:attrName>
                                        </p:attrNameLst>
                                      </p:cBhvr>
                                      <p:to>
                                        <p:strVal val="visible"/>
                                      </p:to>
                                    </p:set>
                                    <p:animEffect transition="in" filter="fade">
                                      <p:cBhvr>
                                        <p:cTn id="22" dur="1000"/>
                                        <p:tgtEl>
                                          <p:spTgt spid="17416"/>
                                        </p:tgtEl>
                                      </p:cBhvr>
                                    </p:animEffect>
                                    <p:anim calcmode="lin" valueType="num">
                                      <p:cBhvr>
                                        <p:cTn id="23" dur="1000" fill="hold"/>
                                        <p:tgtEl>
                                          <p:spTgt spid="17416"/>
                                        </p:tgtEl>
                                        <p:attrNameLst>
                                          <p:attrName>ppt_x</p:attrName>
                                        </p:attrNameLst>
                                      </p:cBhvr>
                                      <p:tavLst>
                                        <p:tav tm="0">
                                          <p:val>
                                            <p:strVal val="#ppt_x"/>
                                          </p:val>
                                        </p:tav>
                                        <p:tav tm="100000">
                                          <p:val>
                                            <p:strVal val="#ppt_x"/>
                                          </p:val>
                                        </p:tav>
                                      </p:tavLst>
                                    </p:anim>
                                    <p:anim calcmode="lin" valueType="num">
                                      <p:cBhvr>
                                        <p:cTn id="24" dur="1000" fill="hold"/>
                                        <p:tgtEl>
                                          <p:spTgt spid="17416"/>
                                        </p:tgtEl>
                                        <p:attrNameLst>
                                          <p:attrName>ppt_y</p:attrName>
                                        </p:attrNameLst>
                                      </p:cBhvr>
                                      <p:tavLst>
                                        <p:tav tm="0">
                                          <p:val>
                                            <p:strVal val="#ppt_y+.1"/>
                                          </p:val>
                                        </p:tav>
                                        <p:tav tm="100000">
                                          <p:val>
                                            <p:strVal val="#ppt_y"/>
                                          </p:val>
                                        </p:tav>
                                      </p:tavLst>
                                    </p:anim>
                                  </p:childTnLst>
                                </p:cTn>
                              </p:par>
                              <p:par>
                                <p:cTn id="25" presetID="10" presetClass="entr" presetSubtype="0" fill="hold" nodeType="withEffect">
                                  <p:stCondLst>
                                    <p:cond delay="500"/>
                                  </p:stCondLst>
                                  <p:childTnLst>
                                    <p:set>
                                      <p:cBhvr>
                                        <p:cTn id="26" dur="1" fill="hold">
                                          <p:stCondLst>
                                            <p:cond delay="0"/>
                                          </p:stCondLst>
                                        </p:cTn>
                                        <p:tgtEl>
                                          <p:spTgt spid="109"/>
                                        </p:tgtEl>
                                        <p:attrNameLst>
                                          <p:attrName>style.visibility</p:attrName>
                                        </p:attrNameLst>
                                      </p:cBhvr>
                                      <p:to>
                                        <p:strVal val="visible"/>
                                      </p:to>
                                    </p:set>
                                    <p:animEffect transition="in" filter="fade">
                                      <p:cBhvr>
                                        <p:cTn id="27" dur="500"/>
                                        <p:tgtEl>
                                          <p:spTgt spid="109"/>
                                        </p:tgtEl>
                                      </p:cBhvr>
                                    </p:animEffect>
                                  </p:childTnLst>
                                </p:cTn>
                              </p:par>
                              <p:par>
                                <p:cTn id="28" presetID="17" presetClass="entr" presetSubtype="8" fill="hold" nodeType="withEffect">
                                  <p:stCondLst>
                                    <p:cond delay="50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ppt_x</p:attrName>
                                        </p:attrNameLst>
                                      </p:cBhvr>
                                      <p:tavLst>
                                        <p:tav tm="0">
                                          <p:val>
                                            <p:strVal val="#ppt_x-#ppt_w/2"/>
                                          </p:val>
                                        </p:tav>
                                        <p:tav tm="100000">
                                          <p:val>
                                            <p:strVal val="#ppt_x"/>
                                          </p:val>
                                        </p:tav>
                                      </p:tavLst>
                                    </p:anim>
                                    <p:anim calcmode="lin" valueType="num">
                                      <p:cBhvr>
                                        <p:cTn id="31" dur="500" fill="hold"/>
                                        <p:tgtEl>
                                          <p:spTgt spid="31"/>
                                        </p:tgtEl>
                                        <p:attrNameLst>
                                          <p:attrName>ppt_y</p:attrName>
                                        </p:attrNameLst>
                                      </p:cBhvr>
                                      <p:tavLst>
                                        <p:tav tm="0">
                                          <p:val>
                                            <p:strVal val="#ppt_y"/>
                                          </p:val>
                                        </p:tav>
                                        <p:tav tm="100000">
                                          <p:val>
                                            <p:strVal val="#ppt_y"/>
                                          </p:val>
                                        </p:tav>
                                      </p:tavLst>
                                    </p:anim>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strVal val="#ppt_h"/>
                                          </p:val>
                                        </p:tav>
                                        <p:tav tm="100000">
                                          <p:val>
                                            <p:strVal val="#ppt_h"/>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7417"/>
                                        </p:tgtEl>
                                        <p:attrNameLst>
                                          <p:attrName>style.visibility</p:attrName>
                                        </p:attrNameLst>
                                      </p:cBhvr>
                                      <p:to>
                                        <p:strVal val="visible"/>
                                      </p:to>
                                    </p:set>
                                    <p:animEffect transition="in" filter="fade">
                                      <p:cBhvr>
                                        <p:cTn id="37" dur="1000"/>
                                        <p:tgtEl>
                                          <p:spTgt spid="17417"/>
                                        </p:tgtEl>
                                      </p:cBhvr>
                                    </p:animEffect>
                                    <p:anim calcmode="lin" valueType="num">
                                      <p:cBhvr>
                                        <p:cTn id="38" dur="1000" fill="hold"/>
                                        <p:tgtEl>
                                          <p:spTgt spid="17417"/>
                                        </p:tgtEl>
                                        <p:attrNameLst>
                                          <p:attrName>ppt_x</p:attrName>
                                        </p:attrNameLst>
                                      </p:cBhvr>
                                      <p:tavLst>
                                        <p:tav tm="0">
                                          <p:val>
                                            <p:strVal val="#ppt_x"/>
                                          </p:val>
                                        </p:tav>
                                        <p:tav tm="100000">
                                          <p:val>
                                            <p:strVal val="#ppt_x"/>
                                          </p:val>
                                        </p:tav>
                                      </p:tavLst>
                                    </p:anim>
                                    <p:anim calcmode="lin" valueType="num">
                                      <p:cBhvr>
                                        <p:cTn id="39" dur="1000" fill="hold"/>
                                        <p:tgtEl>
                                          <p:spTgt spid="17417"/>
                                        </p:tgtEl>
                                        <p:attrNameLst>
                                          <p:attrName>ppt_y</p:attrName>
                                        </p:attrNameLst>
                                      </p:cBhvr>
                                      <p:tavLst>
                                        <p:tav tm="0">
                                          <p:val>
                                            <p:strVal val="#ppt_y+.1"/>
                                          </p:val>
                                        </p:tav>
                                        <p:tav tm="100000">
                                          <p:val>
                                            <p:strVal val="#ppt_y"/>
                                          </p:val>
                                        </p:tav>
                                      </p:tavLst>
                                    </p:anim>
                                  </p:childTnLst>
                                </p:cTn>
                              </p:par>
                              <p:par>
                                <p:cTn id="40" presetID="17" presetClass="entr" presetSubtype="8" fill="hold" nodeType="withEffect">
                                  <p:stCondLst>
                                    <p:cond delay="10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ppt_x-#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anim calcmode="lin" valueType="num">
                                      <p:cBhvr>
                                        <p:cTn id="44" dur="500" fill="hold"/>
                                        <p:tgtEl>
                                          <p:spTgt spid="37"/>
                                        </p:tgtEl>
                                        <p:attrNameLst>
                                          <p:attrName>ppt_w</p:attrName>
                                        </p:attrNameLst>
                                      </p:cBhvr>
                                      <p:tavLst>
                                        <p:tav tm="0">
                                          <p:val>
                                            <p:fltVal val="0"/>
                                          </p:val>
                                        </p:tav>
                                        <p:tav tm="100000">
                                          <p:val>
                                            <p:strVal val="#ppt_w"/>
                                          </p:val>
                                        </p:tav>
                                      </p:tavLst>
                                    </p:anim>
                                    <p:anim calcmode="lin" valueType="num">
                                      <p:cBhvr>
                                        <p:cTn id="45" dur="500" fill="hold"/>
                                        <p:tgtEl>
                                          <p:spTgt spid="37"/>
                                        </p:tgtEl>
                                        <p:attrNameLst>
                                          <p:attrName>ppt_h</p:attrName>
                                        </p:attrNameLst>
                                      </p:cBhvr>
                                      <p:tavLst>
                                        <p:tav tm="0">
                                          <p:val>
                                            <p:strVal val="#ppt_h"/>
                                          </p:val>
                                        </p:tav>
                                        <p:tav tm="100000">
                                          <p:val>
                                            <p:strVal val="#ppt_h"/>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7418"/>
                                        </p:tgtEl>
                                        <p:attrNameLst>
                                          <p:attrName>style.visibility</p:attrName>
                                        </p:attrNameLst>
                                      </p:cBhvr>
                                      <p:to>
                                        <p:strVal val="visible"/>
                                      </p:to>
                                    </p:set>
                                    <p:animEffect transition="in" filter="fade">
                                      <p:cBhvr>
                                        <p:cTn id="49" dur="1000"/>
                                        <p:tgtEl>
                                          <p:spTgt spid="17418"/>
                                        </p:tgtEl>
                                      </p:cBhvr>
                                    </p:animEffect>
                                    <p:anim calcmode="lin" valueType="num">
                                      <p:cBhvr>
                                        <p:cTn id="50" dur="1000" fill="hold"/>
                                        <p:tgtEl>
                                          <p:spTgt spid="17418"/>
                                        </p:tgtEl>
                                        <p:attrNameLst>
                                          <p:attrName>ppt_x</p:attrName>
                                        </p:attrNameLst>
                                      </p:cBhvr>
                                      <p:tavLst>
                                        <p:tav tm="0">
                                          <p:val>
                                            <p:strVal val="#ppt_x"/>
                                          </p:val>
                                        </p:tav>
                                        <p:tav tm="100000">
                                          <p:val>
                                            <p:strVal val="#ppt_x"/>
                                          </p:val>
                                        </p:tav>
                                      </p:tavLst>
                                    </p:anim>
                                    <p:anim calcmode="lin" valueType="num">
                                      <p:cBhvr>
                                        <p:cTn id="51" dur="1000" fill="hold"/>
                                        <p:tgtEl>
                                          <p:spTgt spid="174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7416" grpId="0"/>
      <p:bldP spid="17417" grpId="0"/>
      <p:bldP spid="174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品</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我</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心</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肆</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198755" y="1217295"/>
            <a:ext cx="11900535" cy="5344085"/>
            <a:chOff x="313" y="788"/>
            <a:chExt cx="18741" cy="9545"/>
          </a:xfrm>
        </p:grpSpPr>
        <p:sp>
          <p:nvSpPr>
            <p:cNvPr id="7" name="圆角淘宝店chenying0907出品 18"/>
            <p:cNvSpPr/>
            <p:nvPr>
              <p:custDataLst>
                <p:tags r:id="rId1"/>
              </p:custDataLst>
            </p:nvPr>
          </p:nvSpPr>
          <p:spPr>
            <a:xfrm flipH="1">
              <a:off x="313" y="788"/>
              <a:ext cx="18741" cy="954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anchor="ctr"/>
            <a:lstStyle/>
            <a:p>
              <a:pPr algn="ctr">
                <a:defRPr/>
              </a:pPr>
              <a:endParaRPr lang="zh-CN" altLang="en-US" sz="1865" noProof="1">
                <a:solidFill>
                  <a:schemeClr val="tx2">
                    <a:lumMod val="50000"/>
                  </a:schemeClr>
                </a:solidFill>
                <a:latin typeface="微软雅黑" panose="020B0503020204020204" pitchFamily="34" charset="-122"/>
                <a:ea typeface="微软雅黑" panose="020B0503020204020204" pitchFamily="34" charset="-122"/>
              </a:endParaRPr>
            </a:p>
          </p:txBody>
        </p:sp>
        <p:sp>
          <p:nvSpPr>
            <p:cNvPr id="9224" name="淘宝店chenying0907出品 13"/>
            <p:cNvSpPr txBox="1">
              <a:spLocks noChangeArrowheads="1"/>
            </p:cNvSpPr>
            <p:nvPr>
              <p:custDataLst>
                <p:tags r:id="rId2"/>
              </p:custDataLst>
            </p:nvPr>
          </p:nvSpPr>
          <p:spPr bwMode="auto">
            <a:xfrm flipH="1">
              <a:off x="2003" y="1523"/>
              <a:ext cx="15929" cy="6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6" tIns="45708" rIns="91416" bIns="45708">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en-US" altLang="zh-CN" sz="2800">
                  <a:solidFill>
                    <a:srgbClr val="996633"/>
                  </a:solidFill>
                  <a:latin typeface="微软雅黑" panose="020B0503020204020204" pitchFamily="34" charset="-122"/>
                  <a:ea typeface="微软雅黑" panose="020B0503020204020204" pitchFamily="34" charset="-122"/>
                </a:rPr>
                <a:t>     </a:t>
              </a:r>
              <a:r>
                <a:rPr lang="zh-CN" altLang="en-US" sz="2800">
                  <a:solidFill>
                    <a:srgbClr val="996633"/>
                  </a:solidFill>
                  <a:latin typeface="微软雅黑" panose="020B0503020204020204" pitchFamily="34" charset="-122"/>
                  <a:ea typeface="微软雅黑" panose="020B0503020204020204" pitchFamily="34" charset="-122"/>
                </a:rPr>
                <a:t>在中国省份面积排行第四的青海，青海是一个神奇而美丽的地方。青海省位于青藏高原的东北部，处在中国三大自然区的交会地带，是黄河、长江、澜沧江、黑河等河的发源地，其生态位置十分重要。青海也是藏文化的发祥地之一，又是多民族文化的交会地带，处在我国西部民族文化过渡地带的枢纽位置，战略位置尤为重要。尤其是青海红色文化孕育了伟大的红军长征精神、"两弹一星"精神以及高原筑路精神、柴达木精神和玉树抗震救灾精神等为原生态而形成了"新青海精神"，引领新一代树立坚定的理想信念，牢记历史责任和使命。</a:t>
              </a:r>
              <a:endParaRPr lang="zh-CN" altLang="en-US" sz="2800">
                <a:solidFill>
                  <a:srgbClr val="996633"/>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3"/>
              </p:custDataLst>
            </p:nvPr>
          </p:nvPicPr>
          <p:blipFill>
            <a:blip r:embed="rId4"/>
            <a:stretch>
              <a:fillRect/>
            </a:stretch>
          </p:blipFill>
          <p:spPr>
            <a:xfrm>
              <a:off x="8807" y="95"/>
              <a:ext cx="1694" cy="1287"/>
            </a:xfrm>
            <a:prstGeom prst="rect">
              <a:avLst/>
            </a:prstGeom>
          </p:spPr>
        </p:pic>
        <p:sp>
          <p:nvSpPr>
            <p:cNvPr id="53" name="矩形 52"/>
            <p:cNvSpPr/>
            <p:nvPr>
              <p:custDataLst>
                <p:tags r:id="rId5"/>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7" name="Freeform 6"/>
          <p:cNvSpPr>
            <a:spLocks noChangeArrowheads="1"/>
          </p:cNvSpPr>
          <p:nvPr>
            <p:custDataLst>
              <p:tags r:id="rId6"/>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析</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做</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实</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践</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伍</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2784212" y="1574801"/>
            <a:ext cx="8894233" cy="4620684"/>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10250" name="文本框 14340"/>
          <p:cNvSpPr txBox="1">
            <a:spLocks noChangeArrowheads="1"/>
          </p:cNvSpPr>
          <p:nvPr>
            <p:custDataLst>
              <p:tags r:id="rId1"/>
            </p:custDataLst>
          </p:nvPr>
        </p:nvSpPr>
        <p:spPr bwMode="auto">
          <a:xfrm>
            <a:off x="4008120" y="2637155"/>
            <a:ext cx="6257925"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小静通过系统学习，已经储备了相关知识，掌握了青海省的代表性文旅资源，即将接待几位来自浙江，目前和她一起就读于青海大学的同学们前去参观游览青海湖，请帮小静准备一篇青海湖导游词并进行模拟讲解。</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10" name="组合 9"/>
          <p:cNvGrpSpPr/>
          <p:nvPr/>
        </p:nvGrpSpPr>
        <p:grpSpPr>
          <a:xfrm>
            <a:off x="989965" y="1390015"/>
            <a:ext cx="2800350" cy="2416810"/>
            <a:chOff x="1559" y="2189"/>
            <a:chExt cx="4410" cy="3806"/>
          </a:xfrm>
        </p:grpSpPr>
        <p:sp>
          <p:nvSpPr>
            <p:cNvPr id="5" name="Freeform 5"/>
            <p:cNvSpPr/>
            <p:nvPr/>
          </p:nvSpPr>
          <p:spPr bwMode="auto">
            <a:xfrm>
              <a:off x="1559" y="2189"/>
              <a:ext cx="4411" cy="3807"/>
            </a:xfrm>
            <a:custGeom>
              <a:avLst/>
              <a:gdLst>
                <a:gd name="T0" fmla="*/ 455 w 455"/>
                <a:gd name="T1" fmla="*/ 0 h 457"/>
                <a:gd name="T2" fmla="*/ 333 w 455"/>
                <a:gd name="T3" fmla="*/ 0 h 457"/>
                <a:gd name="T4" fmla="*/ 0 w 455"/>
                <a:gd name="T5" fmla="*/ 333 h 457"/>
                <a:gd name="T6" fmla="*/ 0 w 455"/>
                <a:gd name="T7" fmla="*/ 455 h 457"/>
                <a:gd name="T8" fmla="*/ 77 w 455"/>
                <a:gd name="T9" fmla="*/ 456 h 457"/>
                <a:gd name="T10" fmla="*/ 326 w 455"/>
                <a:gd name="T11" fmla="*/ 457 h 457"/>
                <a:gd name="T12" fmla="*/ 335 w 455"/>
                <a:gd name="T13" fmla="*/ 457 h 457"/>
                <a:gd name="T14" fmla="*/ 455 w 455"/>
                <a:gd name="T15" fmla="*/ 347 h 457"/>
                <a:gd name="T16" fmla="*/ 455 w 455"/>
                <a:gd name="T17" fmla="*/ 345 h 457"/>
                <a:gd name="T18" fmla="*/ 455 w 455"/>
                <a:gd name="T19" fmla="*/ 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7">
                  <a:moveTo>
                    <a:pt x="455" y="0"/>
                  </a:moveTo>
                  <a:cubicBezTo>
                    <a:pt x="333" y="0"/>
                    <a:pt x="333" y="0"/>
                    <a:pt x="333" y="0"/>
                  </a:cubicBezTo>
                  <a:cubicBezTo>
                    <a:pt x="149" y="0"/>
                    <a:pt x="0" y="149"/>
                    <a:pt x="0" y="333"/>
                  </a:cubicBezTo>
                  <a:cubicBezTo>
                    <a:pt x="0" y="455"/>
                    <a:pt x="0" y="455"/>
                    <a:pt x="0" y="455"/>
                  </a:cubicBezTo>
                  <a:cubicBezTo>
                    <a:pt x="0" y="455"/>
                    <a:pt x="32" y="456"/>
                    <a:pt x="77" y="456"/>
                  </a:cubicBezTo>
                  <a:cubicBezTo>
                    <a:pt x="152" y="456"/>
                    <a:pt x="263" y="456"/>
                    <a:pt x="326" y="457"/>
                  </a:cubicBezTo>
                  <a:cubicBezTo>
                    <a:pt x="329" y="457"/>
                    <a:pt x="332" y="457"/>
                    <a:pt x="335" y="457"/>
                  </a:cubicBezTo>
                  <a:cubicBezTo>
                    <a:pt x="410" y="452"/>
                    <a:pt x="455" y="390"/>
                    <a:pt x="455" y="347"/>
                  </a:cubicBezTo>
                  <a:cubicBezTo>
                    <a:pt x="455" y="347"/>
                    <a:pt x="455" y="346"/>
                    <a:pt x="455" y="345"/>
                  </a:cubicBezTo>
                  <a:cubicBezTo>
                    <a:pt x="455" y="257"/>
                    <a:pt x="455" y="0"/>
                    <a:pt x="455" y="0"/>
                  </a:cubicBezTo>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8" name="文本框 14340"/>
            <p:cNvSpPr txBox="1">
              <a:spLocks noChangeArrowheads="1"/>
            </p:cNvSpPr>
            <p:nvPr>
              <p:custDataLst>
                <p:tags r:id="rId2"/>
              </p:custDataLst>
            </p:nvPr>
          </p:nvSpPr>
          <p:spPr bwMode="auto">
            <a:xfrm>
              <a:off x="2457" y="3813"/>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实训要求</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11" name="组合 10"/>
          <p:cNvGrpSpPr/>
          <p:nvPr/>
        </p:nvGrpSpPr>
        <p:grpSpPr>
          <a:xfrm>
            <a:off x="989965" y="3921760"/>
            <a:ext cx="2800350" cy="2374900"/>
            <a:chOff x="1559" y="6176"/>
            <a:chExt cx="4410" cy="3740"/>
          </a:xfrm>
        </p:grpSpPr>
        <p:sp>
          <p:nvSpPr>
            <p:cNvPr id="6" name="Freeform 6"/>
            <p:cNvSpPr/>
            <p:nvPr>
              <p:custDataLst>
                <p:tags r:id="rId3"/>
              </p:custDataLst>
            </p:nvPr>
          </p:nvSpPr>
          <p:spPr bwMode="auto">
            <a:xfrm>
              <a:off x="1559" y="6176"/>
              <a:ext cx="4411" cy="3741"/>
            </a:xfrm>
            <a:custGeom>
              <a:avLst/>
              <a:gdLst>
                <a:gd name="T0" fmla="*/ 326 w 455"/>
                <a:gd name="T1" fmla="*/ 0 h 456"/>
                <a:gd name="T2" fmla="*/ 335 w 455"/>
                <a:gd name="T3" fmla="*/ 0 h 456"/>
                <a:gd name="T4" fmla="*/ 455 w 455"/>
                <a:gd name="T5" fmla="*/ 110 h 456"/>
                <a:gd name="T6" fmla="*/ 455 w 455"/>
                <a:gd name="T7" fmla="*/ 112 h 456"/>
                <a:gd name="T8" fmla="*/ 455 w 455"/>
                <a:gd name="T9" fmla="*/ 456 h 456"/>
                <a:gd name="T10" fmla="*/ 333 w 455"/>
                <a:gd name="T11" fmla="*/ 456 h 456"/>
                <a:gd name="T12" fmla="*/ 0 w 455"/>
                <a:gd name="T13" fmla="*/ 123 h 456"/>
                <a:gd name="T14" fmla="*/ 0 w 455"/>
                <a:gd name="T15" fmla="*/ 1 h 456"/>
                <a:gd name="T16" fmla="*/ 77 w 455"/>
                <a:gd name="T17" fmla="*/ 1 h 456"/>
                <a:gd name="T18" fmla="*/ 326 w 455"/>
                <a:gd name="T19"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456">
                  <a:moveTo>
                    <a:pt x="326" y="0"/>
                  </a:moveTo>
                  <a:cubicBezTo>
                    <a:pt x="329" y="0"/>
                    <a:pt x="332" y="0"/>
                    <a:pt x="335" y="0"/>
                  </a:cubicBezTo>
                  <a:cubicBezTo>
                    <a:pt x="410" y="5"/>
                    <a:pt x="455" y="67"/>
                    <a:pt x="455" y="110"/>
                  </a:cubicBezTo>
                  <a:cubicBezTo>
                    <a:pt x="455" y="110"/>
                    <a:pt x="455" y="111"/>
                    <a:pt x="455" y="112"/>
                  </a:cubicBezTo>
                  <a:cubicBezTo>
                    <a:pt x="455" y="200"/>
                    <a:pt x="455" y="456"/>
                    <a:pt x="455" y="456"/>
                  </a:cubicBezTo>
                  <a:cubicBezTo>
                    <a:pt x="333" y="456"/>
                    <a:pt x="333" y="456"/>
                    <a:pt x="333" y="456"/>
                  </a:cubicBezTo>
                  <a:cubicBezTo>
                    <a:pt x="149" y="456"/>
                    <a:pt x="0" y="307"/>
                    <a:pt x="0" y="123"/>
                  </a:cubicBezTo>
                  <a:cubicBezTo>
                    <a:pt x="0" y="1"/>
                    <a:pt x="0" y="1"/>
                    <a:pt x="0" y="1"/>
                  </a:cubicBezTo>
                  <a:cubicBezTo>
                    <a:pt x="0" y="1"/>
                    <a:pt x="32" y="1"/>
                    <a:pt x="77" y="1"/>
                  </a:cubicBezTo>
                  <a:cubicBezTo>
                    <a:pt x="152" y="0"/>
                    <a:pt x="263" y="0"/>
                    <a:pt x="326" y="0"/>
                  </a:cubicBezTo>
                  <a:close/>
                </a:path>
              </a:pathLst>
            </a:custGeom>
            <a:gradFill flip="none" rotWithShape="1">
              <a:gsLst>
                <a:gs pos="100000">
                  <a:srgbClr val="996633"/>
                </a:gs>
                <a:gs pos="0">
                  <a:srgbClr val="C79F61"/>
                </a:gs>
              </a:gsLst>
              <a:lin ang="2700000" scaled="1"/>
              <a:tileRect/>
            </a:gradFill>
            <a:ln w="28575">
              <a:gradFill flip="none" rotWithShape="1">
                <a:gsLst>
                  <a:gs pos="100000">
                    <a:srgbClr val="FFFFFF"/>
                  </a:gs>
                  <a:gs pos="0">
                    <a:srgbClr val="D9D9DA"/>
                  </a:gs>
                </a:gsLst>
                <a:lin ang="135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9" name="文本框 14340"/>
            <p:cNvSpPr txBox="1">
              <a:spLocks noChangeArrowheads="1"/>
            </p:cNvSpPr>
            <p:nvPr>
              <p:custDataLst>
                <p:tags r:id="rId4"/>
              </p:custDataLst>
            </p:nvPr>
          </p:nvSpPr>
          <p:spPr bwMode="auto">
            <a:xfrm>
              <a:off x="2457" y="7546"/>
              <a:ext cx="2940" cy="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实训</a:t>
              </a:r>
              <a:r>
                <a:rPr lang="zh-CN" altLang="en-US" sz="2800" b="1">
                  <a:solidFill>
                    <a:srgbClr val="FFFFFF"/>
                  </a:solidFill>
                  <a:latin typeface="微软雅黑" panose="020B0503020204020204" pitchFamily="34" charset="-122"/>
                  <a:ea typeface="微软雅黑" panose="020B0503020204020204" pitchFamily="34" charset="-122"/>
                </a:rPr>
                <a:t>步骤</a:t>
              </a:r>
              <a:endParaRPr lang="zh-CN" altLang="en-US" sz="2800" b="1">
                <a:solidFill>
                  <a:srgbClr val="FFFFFF"/>
                </a:solidFill>
                <a:latin typeface="微软雅黑" panose="020B0503020204020204" pitchFamily="34" charset="-122"/>
                <a:ea typeface="微软雅黑" panose="020B0503020204020204" pitchFamily="34" charset="-122"/>
              </a:endParaRPr>
            </a:p>
          </p:txBody>
        </p:sp>
      </p:grpSp>
      <p:sp>
        <p:nvSpPr>
          <p:cNvPr id="17" name="Freeform 6"/>
          <p:cNvSpPr>
            <a:spLocks noChangeArrowheads="1"/>
          </p:cNvSpPr>
          <p:nvPr>
            <p:custDataLst>
              <p:tags r:id="rId5"/>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grpSp>
        <p:nvGrpSpPr>
          <p:cNvPr id="2" name="组合 1"/>
          <p:cNvGrpSpPr/>
          <p:nvPr/>
        </p:nvGrpSpPr>
        <p:grpSpPr>
          <a:xfrm>
            <a:off x="5592445" y="60325"/>
            <a:ext cx="7039610" cy="816610"/>
            <a:chOff x="8807" y="95"/>
            <a:chExt cx="11086" cy="1286"/>
          </a:xfrm>
        </p:grpSpPr>
        <p:pic>
          <p:nvPicPr>
            <p:cNvPr id="3" name="图片 2" descr="1"/>
            <p:cNvPicPr>
              <a:picLocks noChangeAspect="1"/>
            </p:cNvPicPr>
            <p:nvPr>
              <p:custDataLst>
                <p:tags r:id="rId6"/>
              </p:custDataLst>
            </p:nvPr>
          </p:nvPicPr>
          <p:blipFill>
            <a:blip r:embed="rId7"/>
            <a:stretch>
              <a:fillRect/>
            </a:stretch>
          </p:blipFill>
          <p:spPr>
            <a:xfrm>
              <a:off x="8807" y="95"/>
              <a:ext cx="1694" cy="1287"/>
            </a:xfrm>
            <a:prstGeom prst="rect">
              <a:avLst/>
            </a:prstGeom>
          </p:spPr>
        </p:pic>
        <p:sp>
          <p:nvSpPr>
            <p:cNvPr id="53" name="矩形 52"/>
            <p:cNvSpPr/>
            <p:nvPr>
              <p:custDataLst>
                <p:tags r:id="rId8"/>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3000"/>
                            </p:stCondLst>
                            <p:childTnLst>
                              <p:par>
                                <p:cTn id="13" presetID="4" presetClass="entr" presetSubtype="32" fill="hold" nodeType="afterEffect">
                                  <p:stCondLst>
                                    <p:cond delay="0"/>
                                  </p:stCondLst>
                                  <p:childTnLst>
                                    <p:set>
                                      <p:cBhvr>
                                        <p:cTn id="14" dur="1000" fill="hold">
                                          <p:stCondLst>
                                            <p:cond delay="0"/>
                                          </p:stCondLst>
                                        </p:cTn>
                                        <p:tgtEl>
                                          <p:spTgt spid="11"/>
                                        </p:tgtEl>
                                        <p:attrNameLst>
                                          <p:attrName>style.visibility</p:attrName>
                                        </p:attrNameLst>
                                      </p:cBhvr>
                                      <p:to>
                                        <p:strVal val="visible"/>
                                      </p:to>
                                    </p:set>
                                    <p:animEffect transition="in" filter="box(out)">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2"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l="2330" r="40623" b="66989"/>
          <a:stretch>
            <a:fillRect/>
          </a:stretch>
        </p:blipFill>
        <p:spPr bwMode="auto">
          <a:xfrm>
            <a:off x="386028" y="129118"/>
            <a:ext cx="3898900" cy="3191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descr="11"/>
          <p:cNvPicPr>
            <a:picLocks noChangeAspect="1" noChangeArrowheads="1"/>
          </p:cNvPicPr>
          <p:nvPr/>
        </p:nvPicPr>
        <p:blipFill>
          <a:blip r:embed="rId2">
            <a:extLst>
              <a:ext uri="{28A0092B-C50C-407E-A947-70E740481C1C}">
                <a14:useLocalDpi xmlns:a14="http://schemas.microsoft.com/office/drawing/2010/main" val="0"/>
              </a:ext>
            </a:extLst>
          </a:blip>
          <a:srcRect t="38542" b="38876"/>
          <a:stretch>
            <a:fillRect/>
          </a:stretch>
        </p:blipFill>
        <p:spPr bwMode="auto">
          <a:xfrm>
            <a:off x="386028" y="2821518"/>
            <a:ext cx="11421533" cy="3649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组合 11"/>
          <p:cNvGrpSpPr/>
          <p:nvPr/>
        </p:nvGrpSpPr>
        <p:grpSpPr bwMode="auto">
          <a:xfrm>
            <a:off x="2672028" y="2311400"/>
            <a:ext cx="6413500" cy="1703917"/>
            <a:chOff x="3664" y="2731"/>
            <a:chExt cx="7576" cy="2012"/>
          </a:xfrm>
        </p:grpSpPr>
        <p:sp>
          <p:nvSpPr>
            <p:cNvPr id="10" name=" 219"/>
            <p:cNvSpPr/>
            <p:nvPr/>
          </p:nvSpPr>
          <p:spPr>
            <a:xfrm>
              <a:off x="3664" y="2731"/>
              <a:ext cx="7576" cy="2012"/>
            </a:xfrm>
            <a:prstGeom prst="roundRect">
              <a:avLst>
                <a:gd name="adj" fmla="val 50000"/>
              </a:avLst>
            </a:prstGeom>
            <a:solidFill>
              <a:schemeClr val="bg2">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grpSp>
          <p:nvGrpSpPr>
            <p:cNvPr id="27655" name="组合 10"/>
            <p:cNvGrpSpPr/>
            <p:nvPr/>
          </p:nvGrpSpPr>
          <p:grpSpPr bwMode="auto">
            <a:xfrm>
              <a:off x="3937" y="2831"/>
              <a:ext cx="7124" cy="1812"/>
              <a:chOff x="3937" y="2831"/>
              <a:chExt cx="7124" cy="1812"/>
            </a:xfrm>
          </p:grpSpPr>
          <p:sp>
            <p:nvSpPr>
              <p:cNvPr id="219" name=" 219"/>
              <p:cNvSpPr/>
              <p:nvPr/>
            </p:nvSpPr>
            <p:spPr>
              <a:xfrm>
                <a:off x="3937" y="2831"/>
                <a:ext cx="7028" cy="1812"/>
              </a:xfrm>
              <a:prstGeom prst="roundRect">
                <a:avLst>
                  <a:gd name="adj" fmla="val 50000"/>
                </a:avLst>
              </a:prstGeom>
              <a:solidFill>
                <a:srgbClr val="86975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endParaRPr lang="zh-CN" altLang="en-US" noProof="1">
                  <a:solidFill>
                    <a:srgbClr val="FFFFFF"/>
                  </a:solidFill>
                </a:endParaRPr>
              </a:p>
            </p:txBody>
          </p:sp>
          <p:sp>
            <p:nvSpPr>
              <p:cNvPr id="27657" name="文本框 7"/>
              <p:cNvSpPr txBox="1">
                <a:spLocks noChangeArrowheads="1"/>
              </p:cNvSpPr>
              <p:nvPr/>
            </p:nvSpPr>
            <p:spPr bwMode="auto">
              <a:xfrm>
                <a:off x="4067" y="3085"/>
                <a:ext cx="6994" cy="1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5335" b="1">
                    <a:solidFill>
                      <a:schemeClr val="bg1"/>
                    </a:solidFill>
                    <a:latin typeface="微软雅黑" panose="020B0503020204020204" pitchFamily="34" charset="-122"/>
                    <a:ea typeface="微软雅黑" panose="020B0503020204020204" pitchFamily="34" charset="-122"/>
                  </a:rPr>
                  <a:t>谢谢观赏！</a:t>
                </a:r>
                <a:endParaRPr lang="zh-CN" altLang="en-US" sz="5335" b="1">
                  <a:solidFill>
                    <a:schemeClr val="bg1"/>
                  </a:solidFill>
                  <a:latin typeface="微软雅黑" panose="020B0503020204020204" pitchFamily="34" charset="-122"/>
                  <a:ea typeface="微软雅黑" panose="020B0503020204020204" pitchFamily="34" charset="-122"/>
                </a:endParaRPr>
              </a:p>
            </p:txBody>
          </p:sp>
        </p:grpSp>
      </p:grpSp>
      <p:pic>
        <p:nvPicPr>
          <p:cNvPr id="3" name="图片 2" descr="5408f105d31def90e98830dffc7fc8b4"/>
          <p:cNvPicPr>
            <a:picLocks noChangeAspect="1" noChangeArrowheads="1"/>
          </p:cNvPicPr>
          <p:nvPr/>
        </p:nvPicPr>
        <p:blipFill>
          <a:blip r:embed="rId3">
            <a:extLst>
              <a:ext uri="{28A0092B-C50C-407E-A947-70E740481C1C}">
                <a14:useLocalDpi xmlns:a14="http://schemas.microsoft.com/office/drawing/2010/main" val="0"/>
              </a:ext>
            </a:extLst>
          </a:blip>
          <a:srcRect t="24455" b="38336"/>
          <a:stretch>
            <a:fillRect/>
          </a:stretch>
        </p:blipFill>
        <p:spPr bwMode="auto">
          <a:xfrm>
            <a:off x="2625461" y="3321051"/>
            <a:ext cx="6307667" cy="1174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p:stCondLst>
                              <p:cond delay="1500"/>
                            </p:stCondLst>
                            <p:childTnLst>
                              <p:par>
                                <p:cTn id="20" presetID="8" presetClass="entr" presetSubtype="16"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par>
                                <p:cTn id="23" presetID="8" presetClass="entr" presetSubtype="16"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2000"/>
                                        <p:tgtEl>
                                          <p:spTgt spid="3"/>
                                        </p:tgtEl>
                                      </p:cBhvr>
                                    </p:animEffect>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par>
                          <p:cTn id="29" fill="hold">
                            <p:stCondLst>
                              <p:cond delay="3500"/>
                            </p:stCondLst>
                            <p:childTnLst>
                              <p:par>
                                <p:cTn id="30" presetID="3"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linds(horizont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362994" y="262467"/>
            <a:ext cx="3632200" cy="1143000"/>
          </a:xfrm>
        </p:spPr>
        <p:txBody>
          <a:bodyPr>
            <a:normAutofit/>
          </a:bodyPr>
          <a:lstStyle/>
          <a:p>
            <a:pPr algn="l" eaLnBrk="1" hangingPunct="1"/>
            <a:r>
              <a:rPr lang="zh-CN" altLang="zh-CN" sz="3735" b="1">
                <a:solidFill>
                  <a:srgbClr val="C79F61"/>
                </a:solidFill>
                <a:latin typeface="微软雅黑" panose="020B0503020204020204" pitchFamily="34" charset="-122"/>
                <a:ea typeface="微软雅黑" panose="020B0503020204020204" pitchFamily="34" charset="-122"/>
              </a:rPr>
              <a:t>情景导入</a:t>
            </a:r>
            <a:endParaRPr lang="zh-CN" altLang="zh-CN" sz="3735" b="1">
              <a:solidFill>
                <a:srgbClr val="C79F61"/>
              </a:solidFill>
              <a:latin typeface="微软雅黑" panose="020B0503020204020204" pitchFamily="34" charset="-122"/>
              <a:ea typeface="微软雅黑" panose="020B0503020204020204" pitchFamily="34" charset="-122"/>
            </a:endParaRPr>
          </a:p>
        </p:txBody>
      </p:sp>
      <p:sp>
        <p:nvSpPr>
          <p:cNvPr id="6147" name="Rectangle 3"/>
          <p:cNvSpPr>
            <a:spLocks noGrp="1" noChangeArrowheads="1"/>
          </p:cNvSpPr>
          <p:nvPr>
            <p:ph idx="1"/>
          </p:nvPr>
        </p:nvSpPr>
        <p:spPr>
          <a:xfrm>
            <a:off x="1920240" y="1343025"/>
            <a:ext cx="8934450" cy="4527550"/>
          </a:xfrm>
        </p:spPr>
        <p:txBody>
          <a:bodyPr>
            <a:normAutofit fontScale="90000" lnSpcReduction="10000"/>
          </a:bodyPr>
          <a:lstStyle/>
          <a:p>
            <a:pPr marL="0" indent="0" fontAlgn="auto">
              <a:lnSpc>
                <a:spcPct val="140000"/>
              </a:lnSpc>
              <a:buNone/>
            </a:pPr>
            <a:r>
              <a:rPr lang="en-US" altLang="zh-CN" sz="2665">
                <a:solidFill>
                  <a:srgbClr val="86975F"/>
                </a:solidFill>
                <a:latin typeface="微软雅黑" panose="020B0503020204020204" pitchFamily="34" charset="-122"/>
                <a:ea typeface="微软雅黑" panose="020B0503020204020204" pitchFamily="34" charset="-122"/>
              </a:rPr>
              <a:t>       </a:t>
            </a:r>
            <a:r>
              <a:rPr lang="zh-CN" altLang="zh-CN" sz="2665">
                <a:solidFill>
                  <a:srgbClr val="86975F"/>
                </a:solidFill>
                <a:latin typeface="微软雅黑" panose="020B0503020204020204" pitchFamily="34" charset="-122"/>
                <a:ea typeface="微软雅黑" panose="020B0503020204020204" pitchFamily="34" charset="-122"/>
              </a:rPr>
              <a:t>小静是土生土长的青海本地人，现就读于青海大学旅游系，同一宿舍的舍友都是来自全国各地五湖四海。平日周末或者节假日，小静就主动承担起当地导游的身份带着同学在青海各路景观参观游玩儿，出游几次之后，小静明显感觉自己知识储备不足，虽然是本地人但同学们提出的很多知识性的问题她都回答不出来，于是小静暗下决心，一定要恶补知识对青海概况有一个全面的掌握，这样才可以使舍友对青海有一个更加全面的了解。于是小静在练习导游词的同时开始着手整理青海省的基本知识，你可以帮助小静做好讲解服务的准备工作吗？</a:t>
            </a:r>
            <a:endParaRPr lang="zh-CN" altLang="zh-CN" sz="2665">
              <a:solidFill>
                <a:srgbClr val="86975F"/>
              </a:solidFill>
              <a:latin typeface="微软雅黑" panose="020B0503020204020204" pitchFamily="34" charset="-122"/>
              <a:ea typeface="微软雅黑" panose="020B0503020204020204" pitchFamily="34" charset="-122"/>
            </a:endParaRPr>
          </a:p>
        </p:txBody>
      </p:sp>
      <p:sp>
        <p:nvSpPr>
          <p:cNvPr id="36" name="Freeform 12"/>
          <p:cNvSpPr>
            <a:spLocks noChangeArrowheads="1"/>
          </p:cNvSpPr>
          <p:nvPr/>
        </p:nvSpPr>
        <p:spPr bwMode="auto">
          <a:xfrm>
            <a:off x="1658146" y="1269155"/>
            <a:ext cx="704849" cy="706967"/>
          </a:xfrm>
          <a:custGeom>
            <a:avLst/>
            <a:gdLst>
              <a:gd name="T0" fmla="*/ 0 w 1446"/>
              <a:gd name="T1" fmla="*/ 0 h 1446"/>
              <a:gd name="T2" fmla="*/ 528637 w 1446"/>
              <a:gd name="T3" fmla="*/ 0 h 1446"/>
              <a:gd name="T4" fmla="*/ 528637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2"/>
          <p:cNvSpPr>
            <a:spLocks noChangeArrowheads="1"/>
          </p:cNvSpPr>
          <p:nvPr/>
        </p:nvSpPr>
        <p:spPr bwMode="auto">
          <a:xfrm flipH="1" flipV="1">
            <a:off x="10344944" y="4938608"/>
            <a:ext cx="704851" cy="706967"/>
          </a:xfrm>
          <a:custGeom>
            <a:avLst/>
            <a:gdLst>
              <a:gd name="T0" fmla="*/ 0 w 1446"/>
              <a:gd name="T1" fmla="*/ 0 h 1446"/>
              <a:gd name="T2" fmla="*/ 528638 w 1446"/>
              <a:gd name="T3" fmla="*/ 0 h 1446"/>
              <a:gd name="T4" fmla="*/ 528638 w 1446"/>
              <a:gd name="T5" fmla="*/ 167941 h 1446"/>
              <a:gd name="T6" fmla="*/ 160127 w 1446"/>
              <a:gd name="T7" fmla="*/ 167941 h 1446"/>
              <a:gd name="T8" fmla="*/ 160127 w 1446"/>
              <a:gd name="T9" fmla="*/ 530225 h 1446"/>
              <a:gd name="T10" fmla="*/ 0 w 1446"/>
              <a:gd name="T11" fmla="*/ 530225 h 1446"/>
              <a:gd name="T12" fmla="*/ 0 w 1446"/>
              <a:gd name="T13" fmla="*/ 0 h 14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35" presetClass="path" presetSubtype="0" accel="50000" decel="50000" fill="hold" grpId="1" nodeType="withEffect">
                                  <p:stCondLst>
                                    <p:cond delay="0"/>
                                  </p:stCondLst>
                                  <p:childTnLst>
                                    <p:animMotion origin="layout" path="M -3.56836E-6 -3.7037E-7 L 0.36686 0.15278 " pathEditMode="relative" rAng="0" ptsTypes="AA">
                                      <p:cBhvr>
                                        <p:cTn id="8" dur="500" spd="-99900" fill="hold"/>
                                        <p:tgtEl>
                                          <p:spTgt spid="36"/>
                                        </p:tgtEl>
                                        <p:attrNameLst>
                                          <p:attrName>ppt_x</p:attrName>
                                          <p:attrName>ppt_y</p:attrName>
                                        </p:attrNameLst>
                                      </p:cBhvr>
                                      <p:rCtr x="18300" y="7600"/>
                                    </p:animMotion>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35" presetClass="path" presetSubtype="0" accel="50000" decel="50000" fill="hold" grpId="1" nodeType="withEffect">
                                  <p:stCondLst>
                                    <p:cond delay="0"/>
                                  </p:stCondLst>
                                  <p:childTnLst>
                                    <p:animMotion origin="layout" path="M 7.85742E-7 -3.33333E-6 L -0.39495 -0.11018 " pathEditMode="relative" rAng="0" ptsTypes="AA">
                                      <p:cBhvr>
                                        <p:cTn id="12" dur="500" spd="-99900" fill="hold"/>
                                        <p:tgtEl>
                                          <p:spTgt spid="37"/>
                                        </p:tgtEl>
                                        <p:attrNameLst>
                                          <p:attrName>ppt_x</p:attrName>
                                          <p:attrName>ppt_y</p:attrName>
                                        </p:attrNameLst>
                                      </p:cBhvr>
                                      <p:rCtr x="-19700" y="-5500"/>
                                    </p:animMotion>
                                  </p:childTnLst>
                                </p:cTn>
                              </p:par>
                            </p:childTnLst>
                          </p:cTn>
                        </p:par>
                        <p:par>
                          <p:cTn id="13" fill="hold">
                            <p:stCondLst>
                              <p:cond delay="0"/>
                            </p:stCondLst>
                            <p:childTnLst>
                              <p:par>
                                <p:cTn id="14" presetID="10" presetClass="entr" presetSubtype="0" fill="hold" grpId="0" nodeType="afterEffect">
                                  <p:stCondLst>
                                    <p:cond delay="0"/>
                                  </p:stCondLst>
                                  <p:childTnLst>
                                    <p:set>
                                      <p:cBhvr>
                                        <p:cTn id="15" dur="1" fill="hold">
                                          <p:stCondLst>
                                            <p:cond delay="0"/>
                                          </p:stCondLst>
                                        </p:cTn>
                                        <p:tgtEl>
                                          <p:spTgt spid="6147">
                                            <p:txEl>
                                              <p:pRg st="0" end="0"/>
                                            </p:txEl>
                                          </p:spTgt>
                                        </p:tgtEl>
                                        <p:attrNameLst>
                                          <p:attrName>style.visibility</p:attrName>
                                        </p:attrNameLst>
                                      </p:cBhvr>
                                      <p:to>
                                        <p:strVal val="visible"/>
                                      </p:to>
                                    </p:set>
                                    <p:animEffect transition="in" filter="fade">
                                      <p:cBhvr>
                                        <p:cTn id="16" dur="5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36" grpId="0" bldLvl="0" animBg="1"/>
      <p:bldP spid="36" grpId="1" bldLvl="0" animBg="1"/>
      <p:bldP spid="37" grpId="0" bldLvl="0" animBg="1"/>
      <p:bldP spid="37"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pic>
        <p:nvPicPr>
          <p:cNvPr id="4098" name="图片 1" descr="11"/>
          <p:cNvPicPr>
            <a:picLocks noChangeAspect="1" noChangeArrowheads="1"/>
          </p:cNvPicPr>
          <p:nvPr/>
        </p:nvPicPr>
        <p:blipFill>
          <a:blip r:embed="rId2">
            <a:extLst>
              <a:ext uri="{28A0092B-C50C-407E-A947-70E740481C1C}">
                <a14:useLocalDpi xmlns:a14="http://schemas.microsoft.com/office/drawing/2010/main" val="0"/>
              </a:ext>
            </a:extLst>
          </a:blip>
          <a:srcRect t="37975" b="41437"/>
          <a:stretch>
            <a:fillRect/>
          </a:stretch>
        </p:blipFill>
        <p:spPr bwMode="auto">
          <a:xfrm>
            <a:off x="394495" y="2724151"/>
            <a:ext cx="11453284" cy="334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descr="22"/>
          <p:cNvPicPr>
            <a:picLocks noChangeAspect="1" noChangeArrowheads="1"/>
          </p:cNvPicPr>
          <p:nvPr/>
        </p:nvPicPr>
        <p:blipFill>
          <a:blip r:embed="rId3">
            <a:extLst>
              <a:ext uri="{28A0092B-C50C-407E-A947-70E740481C1C}">
                <a14:useLocalDpi xmlns:a14="http://schemas.microsoft.com/office/drawing/2010/main" val="0"/>
              </a:ext>
            </a:extLst>
          </a:blip>
          <a:srcRect t="31660" b="35240"/>
          <a:stretch>
            <a:fillRect/>
          </a:stretch>
        </p:blipFill>
        <p:spPr bwMode="auto">
          <a:xfrm>
            <a:off x="1463412" y="1140884"/>
            <a:ext cx="8911167" cy="4171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p:nvGrpSpPr>
        <p:grpSpPr bwMode="auto">
          <a:xfrm>
            <a:off x="3842545" y="2423584"/>
            <a:ext cx="5141383" cy="776816"/>
            <a:chOff x="4537" y="2862"/>
            <a:chExt cx="6073" cy="918"/>
          </a:xfrm>
        </p:grpSpPr>
        <p:sp>
          <p:nvSpPr>
            <p:cNvPr id="4101" name="文本框 4"/>
            <p:cNvSpPr txBox="1">
              <a:spLocks noChangeArrowheads="1"/>
            </p:cNvSpPr>
            <p:nvPr/>
          </p:nvSpPr>
          <p:spPr bwMode="auto">
            <a:xfrm>
              <a:off x="5456" y="2862"/>
              <a:ext cx="5154" cy="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265" b="1">
                  <a:solidFill>
                    <a:srgbClr val="C79F61"/>
                  </a:solidFill>
                  <a:latin typeface="微软雅黑" panose="020B0503020204020204" pitchFamily="34" charset="-122"/>
                  <a:ea typeface="微软雅黑" panose="020B0503020204020204" pitchFamily="34" charset="-122"/>
                </a:rPr>
                <a:t>习</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美</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知</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天</a:t>
              </a:r>
              <a:r>
                <a:rPr lang="en-US" altLang="zh-CN" sz="4265" b="1">
                  <a:solidFill>
                    <a:srgbClr val="C79F61"/>
                  </a:solidFill>
                  <a:latin typeface="微软雅黑" panose="020B0503020204020204" pitchFamily="34" charset="-122"/>
                  <a:ea typeface="微软雅黑" panose="020B0503020204020204" pitchFamily="34" charset="-122"/>
                </a:rPr>
                <a:t> </a:t>
              </a:r>
              <a:r>
                <a:rPr lang="zh-CN" altLang="en-US" sz="4265" b="1">
                  <a:solidFill>
                    <a:srgbClr val="C79F61"/>
                  </a:solidFill>
                  <a:latin typeface="微软雅黑" panose="020B0503020204020204" pitchFamily="34" charset="-122"/>
                  <a:ea typeface="微软雅黑" panose="020B0503020204020204" pitchFamily="34" charset="-122"/>
                </a:rPr>
                <a:t>下</a:t>
              </a:r>
              <a:endParaRPr lang="zh-CN" altLang="en-US" sz="4265" b="1">
                <a:solidFill>
                  <a:srgbClr val="C79F61"/>
                </a:solidFill>
                <a:latin typeface="微软雅黑" panose="020B0503020204020204" pitchFamily="34" charset="-122"/>
                <a:ea typeface="微软雅黑" panose="020B0503020204020204" pitchFamily="34" charset="-122"/>
              </a:endParaRPr>
            </a:p>
          </p:txBody>
        </p:sp>
        <p:sp>
          <p:nvSpPr>
            <p:cNvPr id="40" name="椭圆 39"/>
            <p:cNvSpPr/>
            <p:nvPr/>
          </p:nvSpPr>
          <p:spPr>
            <a:xfrm>
              <a:off x="4537" y="2930"/>
              <a:ext cx="918" cy="850"/>
            </a:xfrm>
            <a:prstGeom prst="ellipse">
              <a:avLst/>
            </a:prstGeom>
            <a:solidFill>
              <a:srgbClr val="C79F6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zh-CN" altLang="en-US" sz="3200" noProof="1">
                  <a:latin typeface="华文新魏" panose="02010800040101010101" pitchFamily="2" charset="-122"/>
                  <a:ea typeface="华文新魏" panose="02010800040101010101" pitchFamily="2" charset="-122"/>
                </a:rPr>
                <a:t>壹</a:t>
              </a:r>
              <a:endParaRPr lang="zh-CN" altLang="en-US" sz="3200" noProof="1">
                <a:latin typeface="华文新魏" panose="02010800040101010101" pitchFamily="2" charset="-122"/>
                <a:ea typeface="华文新魏" panose="02010800040101010101" pitchFamily="2" charset="-122"/>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532846" y="-309034"/>
            <a:ext cx="184730" cy="36933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pPr>
            <a:endParaRPr lang="zh-CN" altLang="zh-CN"/>
          </a:p>
        </p:txBody>
      </p:sp>
      <p:sp>
        <p:nvSpPr>
          <p:cNvPr id="16394" name="Text Box 4"/>
          <p:cNvSpPr txBox="1">
            <a:spLocks noChangeArrowheads="1"/>
          </p:cNvSpPr>
          <p:nvPr/>
        </p:nvSpPr>
        <p:spPr bwMode="auto">
          <a:xfrm>
            <a:off x="832645" y="6248400"/>
            <a:ext cx="11857567"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4265" b="1">
                <a:latin typeface="黑体" panose="02010609060101010101" charset="-122"/>
                <a:ea typeface="黑体" panose="02010609060101010101" charset="-122"/>
              </a:rPr>
              <a:t> </a:t>
            </a:r>
            <a:r>
              <a:rPr lang="zh-CN" altLang="zh-CN" sz="1865">
                <a:latin typeface="微软雅黑" panose="020B0503020204020204" pitchFamily="34" charset="-122"/>
                <a:ea typeface="微软雅黑" panose="020B0503020204020204" pitchFamily="34" charset="-122"/>
              </a:rPr>
              <a:t> </a:t>
            </a:r>
            <a:endParaRPr lang="zh-CN" altLang="zh-CN" sz="1865">
              <a:latin typeface="微软雅黑" panose="020B0503020204020204" pitchFamily="34" charset="-122"/>
              <a:ea typeface="微软雅黑" panose="020B0503020204020204" pitchFamily="34" charset="-122"/>
            </a:endParaRPr>
          </a:p>
        </p:txBody>
      </p:sp>
      <p:sp>
        <p:nvSpPr>
          <p:cNvPr id="220" name=" 220"/>
          <p:cNvSpPr/>
          <p:nvPr/>
        </p:nvSpPr>
        <p:spPr>
          <a:xfrm>
            <a:off x="6238240" y="184658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a:t>
            </a:r>
            <a:r>
              <a:rPr lang="zh-CN" altLang="en-US" sz="2800" b="1" noProof="1">
                <a:solidFill>
                  <a:srgbClr val="FFFFFF"/>
                </a:solidFill>
                <a:latin typeface="微软雅黑" panose="020B0503020204020204" pitchFamily="34" charset="-122"/>
                <a:ea typeface="微软雅黑" panose="020B0503020204020204" pitchFamily="34" charset="-122"/>
              </a:rPr>
              <a:t>位置</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5" name=" 220"/>
          <p:cNvSpPr/>
          <p:nvPr/>
        </p:nvSpPr>
        <p:spPr>
          <a:xfrm>
            <a:off x="6238875" y="263969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7" name="左大括号 6"/>
          <p:cNvSpPr/>
          <p:nvPr/>
        </p:nvSpPr>
        <p:spPr>
          <a:xfrm>
            <a:off x="4440555" y="1120775"/>
            <a:ext cx="720090" cy="3975735"/>
          </a:xfrm>
          <a:prstGeom prst="leftBrace">
            <a:avLst/>
          </a:prstGeom>
          <a:ln w="31750" cap="rnd">
            <a:solidFill>
              <a:schemeClr val="accent2"/>
            </a:solidFill>
            <a:round/>
          </a:ln>
        </p:spPr>
        <p:style>
          <a:lnRef idx="0">
            <a:srgbClr val="FFFFFF"/>
          </a:lnRef>
          <a:fillRef idx="0">
            <a:srgbClr val="FFFFFF"/>
          </a:fillRef>
          <a:effectRef idx="0">
            <a:srgbClr val="FFFFFF"/>
          </a:effectRef>
          <a:fontRef idx="minor">
            <a:schemeClr val="tx1"/>
          </a:fontRef>
        </p:style>
        <p:txBody>
          <a:bodyPr rtlCol="0" anchor="ctr"/>
          <a:p>
            <a:pPr algn="ctr"/>
            <a:endParaRPr lang="zh-CN" altLang="en-US"/>
          </a:p>
        </p:txBody>
      </p:sp>
      <p:grpSp>
        <p:nvGrpSpPr>
          <p:cNvPr id="8" name="组合 7"/>
          <p:cNvGrpSpPr/>
          <p:nvPr/>
        </p:nvGrpSpPr>
        <p:grpSpPr>
          <a:xfrm>
            <a:off x="263525" y="2493645"/>
            <a:ext cx="4083685" cy="948055"/>
            <a:chOff x="302" y="4039"/>
            <a:chExt cx="6431" cy="1493"/>
          </a:xfrm>
        </p:grpSpPr>
        <p:sp>
          <p:nvSpPr>
            <p:cNvPr id="11270" name="Freeform 5"/>
            <p:cNvSpPr>
              <a:spLocks noChangeArrowheads="1"/>
            </p:cNvSpPr>
            <p:nvPr>
              <p:custDataLst>
                <p:tags r:id="rId1"/>
              </p:custDataLst>
            </p:nvPr>
          </p:nvSpPr>
          <p:spPr bwMode="auto">
            <a:xfrm>
              <a:off x="302" y="4039"/>
              <a:ext cx="4427" cy="1478"/>
            </a:xfrm>
            <a:custGeom>
              <a:avLst/>
              <a:gdLst>
                <a:gd name="T0" fmla="*/ 466629 w 2370"/>
                <a:gd name="T1" fmla="*/ 0 h 964"/>
                <a:gd name="T2" fmla="*/ 0 w 2370"/>
                <a:gd name="T3" fmla="*/ 0 h 964"/>
                <a:gd name="T4" fmla="*/ 1842164 w 2370"/>
                <a:gd name="T5" fmla="*/ 1149775 h 964"/>
                <a:gd name="T6" fmla="*/ 2308793 w 2370"/>
                <a:gd name="T7" fmla="*/ 1149775 h 964"/>
                <a:gd name="T8" fmla="*/ 466629 w 2370"/>
                <a:gd name="T9" fmla="*/ 0 h 9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0" h="964">
                  <a:moveTo>
                    <a:pt x="479" y="0"/>
                  </a:moveTo>
                  <a:lnTo>
                    <a:pt x="0" y="0"/>
                  </a:lnTo>
                  <a:lnTo>
                    <a:pt x="1891" y="964"/>
                  </a:lnTo>
                  <a:lnTo>
                    <a:pt x="2370" y="964"/>
                  </a:lnTo>
                  <a:lnTo>
                    <a:pt x="479" y="0"/>
                  </a:lnTo>
                  <a:close/>
                </a:path>
              </a:pathLst>
            </a:custGeom>
            <a:solidFill>
              <a:srgbClr val="99663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73" name="TextBox 4"/>
            <p:cNvSpPr txBox="1">
              <a:spLocks noChangeArrowheads="1"/>
            </p:cNvSpPr>
            <p:nvPr>
              <p:custDataLst>
                <p:tags r:id="rId2"/>
              </p:custDataLst>
            </p:nvPr>
          </p:nvSpPr>
          <p:spPr bwMode="auto">
            <a:xfrm>
              <a:off x="605" y="4380"/>
              <a:ext cx="6128" cy="1152"/>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一、青海</a:t>
              </a:r>
              <a:r>
                <a:rPr lang="zh-CN" altLang="en-US" sz="2800" b="1">
                  <a:solidFill>
                    <a:srgbClr val="FFFFFF"/>
                  </a:solidFill>
                  <a:latin typeface="微软雅黑" panose="020B0503020204020204" pitchFamily="34" charset="-122"/>
                  <a:ea typeface="微软雅黑" panose="020B0503020204020204" pitchFamily="34" charset="-122"/>
                </a:rPr>
                <a:t>省基本情况</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274" name="Freeform 6"/>
            <p:cNvSpPr>
              <a:spLocks noChangeArrowheads="1"/>
            </p:cNvSpPr>
            <p:nvPr>
              <p:custDataLst>
                <p:tags r:id="rId3"/>
              </p:custDataLst>
            </p:nvPr>
          </p:nvSpPr>
          <p:spPr bwMode="auto">
            <a:xfrm>
              <a:off x="302" y="4039"/>
              <a:ext cx="860" cy="1191"/>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0" name="TextBox 4"/>
          <p:cNvSpPr txBox="1">
            <a:spLocks noChangeArrowheads="1"/>
          </p:cNvSpPr>
          <p:nvPr/>
        </p:nvSpPr>
        <p:spPr bwMode="auto">
          <a:xfrm>
            <a:off x="5325745" y="982345"/>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1" name="TextBox 4"/>
          <p:cNvSpPr txBox="1">
            <a:spLocks noChangeArrowheads="1"/>
          </p:cNvSpPr>
          <p:nvPr/>
        </p:nvSpPr>
        <p:spPr bwMode="auto">
          <a:xfrm>
            <a:off x="5326380" y="3950970"/>
            <a:ext cx="3759835" cy="73533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2" name=" 220"/>
          <p:cNvSpPr/>
          <p:nvPr/>
        </p:nvSpPr>
        <p:spPr>
          <a:xfrm>
            <a:off x="6240145" y="4841240"/>
            <a:ext cx="3496945"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3" name=" 220"/>
          <p:cNvSpPr/>
          <p:nvPr/>
        </p:nvSpPr>
        <p:spPr>
          <a:xfrm>
            <a:off x="6240780" y="5634355"/>
            <a:ext cx="349631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buClrTx/>
              <a:buSzTx/>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5592445" y="60325"/>
            <a:ext cx="7039610" cy="816610"/>
            <a:chOff x="8807" y="95"/>
            <a:chExt cx="11086" cy="1286"/>
          </a:xfrm>
        </p:grpSpPr>
        <p:pic>
          <p:nvPicPr>
            <p:cNvPr id="15" name="图片 14" descr="1"/>
            <p:cNvPicPr>
              <a:picLocks noChangeAspect="1"/>
            </p:cNvPicPr>
            <p:nvPr>
              <p:custDataLst>
                <p:tags r:id="rId4"/>
              </p:custDataLst>
            </p:nvPr>
          </p:nvPicPr>
          <p:blipFill>
            <a:blip r:embed="rId5"/>
            <a:stretch>
              <a:fillRect/>
            </a:stretch>
          </p:blipFill>
          <p:spPr>
            <a:xfrm>
              <a:off x="8807" y="95"/>
              <a:ext cx="1694" cy="1287"/>
            </a:xfrm>
            <a:prstGeom prst="rect">
              <a:avLst/>
            </a:prstGeom>
          </p:spPr>
        </p:pic>
        <p:sp>
          <p:nvSpPr>
            <p:cNvPr id="16" name="矩形 15"/>
            <p:cNvSpPr/>
            <p:nvPr>
              <p:custDataLst>
                <p:tags r:id="rId6"/>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b="1" spc="1200" dirty="0">
                <a:solidFill>
                  <a:schemeClr val="bg1"/>
                </a:solidFill>
                <a:latin typeface="黑体" panose="02010609060101010101" charset="-122"/>
                <a:ea typeface="黑体" panose="02010609060101010101" charset="-122"/>
                <a:sym typeface="+mn-lt"/>
              </a:endParaRPr>
            </a:p>
          </p:txBody>
        </p:sp>
      </p:grpSp>
      <p:sp>
        <p:nvSpPr>
          <p:cNvPr id="17" name="Freeform 6"/>
          <p:cNvSpPr>
            <a:spLocks noChangeArrowheads="1"/>
          </p:cNvSpPr>
          <p:nvPr>
            <p:custDataLst>
              <p:tags r:id="rId7"/>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rPr>
              <a:t>专题八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000"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000" fill="hold">
                                          <p:stCondLst>
                                            <p:cond delay="0"/>
                                          </p:stCondLst>
                                        </p:cTn>
                                        <p:tgtEl>
                                          <p:spTgt spid="220"/>
                                        </p:tgtEl>
                                        <p:attrNameLst>
                                          <p:attrName>style.visibility</p:attrName>
                                        </p:attrNameLst>
                                      </p:cBhvr>
                                      <p:to>
                                        <p:strVal val="visible"/>
                                      </p:to>
                                    </p:set>
                                    <p:animEffect transition="in" filter="wipe(left)">
                                      <p:cBhvr>
                                        <p:cTn id="22" dur="1000"/>
                                        <p:tgtEl>
                                          <p:spTgt spid="220"/>
                                        </p:tgtEl>
                                      </p:cBhvr>
                                    </p:animEffect>
                                  </p:childTnLst>
                                </p:cTn>
                              </p:par>
                              <p:par>
                                <p:cTn id="23" presetID="22" presetClass="entr" presetSubtype="8" fill="hold" grpId="0" nodeType="withEffect">
                                  <p:stCondLst>
                                    <p:cond delay="0"/>
                                  </p:stCondLst>
                                  <p:childTnLst>
                                    <p:set>
                                      <p:cBhvr>
                                        <p:cTn id="24" dur="1000" fill="hold">
                                          <p:stCondLst>
                                            <p:cond delay="0"/>
                                          </p:stCondLst>
                                        </p:cTn>
                                        <p:tgtEl>
                                          <p:spTgt spid="5"/>
                                        </p:tgtEl>
                                        <p:attrNameLst>
                                          <p:attrName>style.visibility</p:attrName>
                                        </p:attrNameLst>
                                      </p:cBhvr>
                                      <p:to>
                                        <p:strVal val="visible"/>
                                      </p:to>
                                    </p:set>
                                    <p:animEffect transition="in" filter="wipe(left)">
                                      <p:cBhvr>
                                        <p:cTn id="25" dur="1000"/>
                                        <p:tgtEl>
                                          <p:spTgt spid="5"/>
                                        </p:tgtEl>
                                      </p:cBhvr>
                                    </p:animEffect>
                                  </p:childTnLst>
                                </p:cTn>
                              </p:par>
                              <p:par>
                                <p:cTn id="26" presetID="22" presetClass="entr" presetSubtype="8" fill="hold" grpId="0" nodeType="withEffect">
                                  <p:stCondLst>
                                    <p:cond delay="0"/>
                                  </p:stCondLst>
                                  <p:childTnLst>
                                    <p:set>
                                      <p:cBhvr>
                                        <p:cTn id="27" dur="1000"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par>
                                <p:cTn id="29" presetID="22" presetClass="entr" presetSubtype="8" fill="hold" grpId="0" nodeType="withEffect">
                                  <p:stCondLst>
                                    <p:cond delay="0"/>
                                  </p:stCondLst>
                                  <p:childTnLst>
                                    <p:set>
                                      <p:cBhvr>
                                        <p:cTn id="30" dur="1000" fill="hold">
                                          <p:stCondLst>
                                            <p:cond delay="0"/>
                                          </p:stCondLst>
                                        </p:cTn>
                                        <p:tgtEl>
                                          <p:spTgt spid="13"/>
                                        </p:tgtEl>
                                        <p:attrNameLst>
                                          <p:attrName>style.visibility</p:attrName>
                                        </p:attrNameLst>
                                      </p:cBhvr>
                                      <p:to>
                                        <p:strVal val="visible"/>
                                      </p:to>
                                    </p:set>
                                    <p:animEffect transition="in" filter="wipe(left)">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20" grpId="0" animBg="1"/>
      <p:bldP spid="5" grpId="0" animBg="1"/>
      <p:bldP spid="12" grpId="0" animBg="1"/>
      <p:bldP spid="1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697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、地理位置</a:t>
            </a:r>
            <a:r>
              <a:rPr lang="en-US" altLang="zh-CN" sz="2800" b="1" noProof="1">
                <a:solidFill>
                  <a:srgbClr val="FFFFFF"/>
                </a:solidFill>
                <a:latin typeface="微软雅黑" panose="020B0503020204020204" pitchFamily="34" charset="-122"/>
                <a:ea typeface="微软雅黑" panose="020B0503020204020204" pitchFamily="34" charset="-122"/>
              </a:rPr>
              <a:t>   </a:t>
            </a:r>
            <a:endParaRPr lang="en-US" altLang="zh-CN"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1989455"/>
            <a:ext cx="10052050" cy="480314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省位于我国的西北内陆，北部和东部分别是甘肃和四川，西北部与新疆维吾尔自治区相接壤，南部、西南部与西藏自治区相连。青海省面积72.23万平方公里，居全国第四位。青海省因地处青藏高原，海拔较高，全省平均海拔在3000米以上。青海山脉纵横，峰峦重叠，湖泊众多，峡谷、盆地遍布。特殊的地质结构使青海省会集着世界上许多著名的高大山脉，使青海有了“万山之宗”之美名。</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、气候</a:t>
            </a:r>
            <a:r>
              <a:rPr lang="zh-CN" altLang="en-US" sz="2800" b="1" noProof="1">
                <a:solidFill>
                  <a:srgbClr val="FFFFFF"/>
                </a:solidFill>
                <a:latin typeface="微软雅黑" panose="020B0503020204020204" pitchFamily="34" charset="-122"/>
                <a:ea typeface="微软雅黑" panose="020B0503020204020204" pitchFamily="34" charset="-122"/>
              </a:rPr>
              <a:t>特点</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315976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青海地势高，地貌类型多样，并且有世界上最年轻的高原—青藏高原，是青海在地貌上的主要特征，由此青海才形成了高原大陆性气候，冬寒漫长，夏凉短促，春秋相似，日温差大。</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（一）</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地理与气候</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0" grpId="0" animBg="1"/>
      <p:bldP spid="170"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1</a:t>
            </a:r>
            <a:r>
              <a:rPr lang="zh-CN" altLang="en-US" sz="2800" b="1" noProof="1">
                <a:solidFill>
                  <a:srgbClr val="FFFFFF"/>
                </a:solidFill>
                <a:latin typeface="微软雅黑" panose="020B0503020204020204" pitchFamily="34" charset="-122"/>
                <a:ea typeface="微软雅黑" panose="020B0503020204020204" pitchFamily="34" charset="-122"/>
              </a:rPr>
              <a:t>、人口</a:t>
            </a:r>
            <a:r>
              <a:rPr lang="zh-CN" altLang="en-US" sz="2800" b="1" noProof="1">
                <a:solidFill>
                  <a:srgbClr val="FFFFFF"/>
                </a:solidFill>
                <a:latin typeface="微软雅黑" panose="020B0503020204020204" pitchFamily="34" charset="-122"/>
                <a:ea typeface="微软雅黑" panose="020B0503020204020204" pitchFamily="34" charset="-122"/>
              </a:rPr>
              <a:t>区划</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406654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rPr>
              <a:t>青海省地广人稀，人口较少。2022年末，青海省常住人口为595万人。青海省辖2个地级市、6个自治州，共8个地级行政区划单位。其中2个地级市分别是西宁市和海东市，6个民族自治州分别是海南藏族自治州、海北藏族自治州、黄南藏族自治州、玉树藏族自治州、果洛藏族自治州和海西蒙古族藏族自治州。</a:t>
            </a:r>
            <a:endParaRPr lang="zh-CN" altLang="en-US" sz="2800">
              <a:solidFill>
                <a:srgbClr val="FFFFFF"/>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127125" y="1195705"/>
            <a:ext cx="4644390" cy="684530"/>
          </a:xfrm>
          <a:prstGeom prst="homePlate">
            <a:avLst/>
          </a:prstGeom>
          <a:solidFill>
            <a:srgbClr val="8697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15000"/>
              </a:spcBef>
              <a:buChar char="•"/>
              <a:defRPr sz="2400">
                <a:solidFill>
                  <a:schemeClr val="tx1"/>
                </a:solidFill>
                <a:latin typeface="Arial" panose="020B0604020202020204" pitchFamily="34" charset="0"/>
                <a:ea typeface="宋体" panose="02010600030101010101" pitchFamily="2" charset="-122"/>
              </a:defRPr>
            </a:lvl1pPr>
            <a:lvl2pPr indent="-214630" eaLnBrk="0" hangingPunct="0">
              <a:spcBef>
                <a:spcPct val="15000"/>
              </a:spcBef>
              <a:buChar char="–"/>
              <a:defRPr sz="2100">
                <a:solidFill>
                  <a:schemeClr val="tx1"/>
                </a:solidFill>
                <a:latin typeface="Arial" panose="020B0604020202020204" pitchFamily="34" charset="0"/>
                <a:ea typeface="宋体" panose="02010600030101010101" pitchFamily="2" charset="-122"/>
              </a:defRPr>
            </a:lvl2pPr>
            <a:lvl3pPr indent="-171450" eaLnBrk="0" hangingPunct="0">
              <a:spcBef>
                <a:spcPct val="15000"/>
              </a:spcBef>
              <a:buChar char="•"/>
              <a:defRPr>
                <a:solidFill>
                  <a:schemeClr val="tx1"/>
                </a:solidFill>
                <a:latin typeface="Arial" panose="020B0604020202020204" pitchFamily="34" charset="0"/>
                <a:ea typeface="宋体" panose="02010600030101010101" pitchFamily="2" charset="-122"/>
              </a:defRPr>
            </a:lvl3pPr>
            <a:lvl4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4pPr>
            <a:lvl5pPr indent="-171450" eaLnBrk="0" hangingPunct="0">
              <a:spcBef>
                <a:spcPct val="15000"/>
              </a:spcBef>
              <a:buChar char="»"/>
              <a:defRPr sz="1500">
                <a:solidFill>
                  <a:schemeClr val="tx1"/>
                </a:solidFill>
                <a:latin typeface="Arial" panose="020B0604020202020204" pitchFamily="34" charset="0"/>
                <a:ea typeface="宋体" panose="02010600030101010101" pitchFamily="2" charset="-122"/>
              </a:defRPr>
            </a:lvl5pPr>
            <a:lvl6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6pPr>
            <a:lvl7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7pPr>
            <a:lvl8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8pPr>
            <a:lvl9pPr indent="-171450" eaLnBrk="0" fontAlgn="base" hangingPunct="0">
              <a:spcBef>
                <a:spcPct val="15000"/>
              </a:spcBef>
              <a:spcAft>
                <a:spcPct val="0"/>
              </a:spcAft>
              <a:buChar char="»"/>
              <a:defRPr sz="15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lang="en-US" altLang="zh-CN" sz="2800" b="1" noProof="1">
                <a:solidFill>
                  <a:srgbClr val="FFFFFF"/>
                </a:solidFill>
                <a:latin typeface="微软雅黑" panose="020B0503020204020204" pitchFamily="34" charset="-122"/>
                <a:ea typeface="微软雅黑" panose="020B0503020204020204" pitchFamily="34" charset="-122"/>
              </a:rPr>
              <a:t>2</a:t>
            </a:r>
            <a:r>
              <a:rPr lang="zh-CN" altLang="en-US" sz="2800" b="1" noProof="1">
                <a:solidFill>
                  <a:srgbClr val="FFFFFF"/>
                </a:solidFill>
                <a:latin typeface="微软雅黑" panose="020B0503020204020204" pitchFamily="34" charset="-122"/>
                <a:ea typeface="微软雅黑" panose="020B0503020204020204" pitchFamily="34" charset="-122"/>
              </a:rPr>
              <a:t>、交通</a:t>
            </a:r>
            <a:r>
              <a:rPr lang="zh-CN" altLang="en-US" sz="2800" b="1" noProof="1">
                <a:solidFill>
                  <a:srgbClr val="FFFFFF"/>
                </a:solidFill>
                <a:latin typeface="微软雅黑" panose="020B0503020204020204" pitchFamily="34" charset="-122"/>
                <a:ea typeface="微软雅黑" panose="020B0503020204020204" pitchFamily="34" charset="-122"/>
              </a:rPr>
              <a:t>情况</a:t>
            </a:r>
            <a:endParaRPr lang="zh-CN" altLang="en-US" sz="2800" b="1" noProof="1">
              <a:solidFill>
                <a:srgbClr val="FFFFFF"/>
              </a:solidFill>
              <a:latin typeface="微软雅黑" panose="020B0503020204020204" pitchFamily="34" charset="-122"/>
              <a:ea typeface="微软雅黑" panose="020B0503020204020204" pitchFamily="34" charset="-122"/>
            </a:endParaRPr>
          </a:p>
        </p:txBody>
      </p:sp>
      <p:sp>
        <p:nvSpPr>
          <p:cNvPr id="170" name=" 170"/>
          <p:cNvSpPr/>
          <p:nvPr/>
        </p:nvSpPr>
        <p:spPr>
          <a:xfrm>
            <a:off x="1056005" y="2061210"/>
            <a:ext cx="10052050" cy="3421380"/>
          </a:xfrm>
          <a:prstGeom prst="round2DiagRect">
            <a:avLst/>
          </a:prstGeom>
          <a:solidFill>
            <a:srgbClr val="76945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indent="0" algn="l" eaLnBrk="1" fontAlgn="auto" hangingPunct="1">
              <a:lnSpc>
                <a:spcPct val="150000"/>
              </a:lnSpc>
              <a:spcBef>
                <a:spcPts val="0"/>
              </a:spcBef>
              <a:spcAft>
                <a:spcPts val="0"/>
              </a:spcAft>
              <a:defRPr/>
            </a:pPr>
            <a:r>
              <a:rPr lang="en-US" altLang="zh-CN"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rPr>
              <a:t>青海省境内5条国道构成“两横”(G109、G315)、“三纵”(G214、G215、G227)主骨架，省道、县乡道路相连，形成辐射全省城乡牧区的公路网。青海有西宁曹家堡机场、玉树巴塘机场、海北祁连等7个机场。</a:t>
            </a:r>
            <a:endParaRPr lang="zh-CN" altLang="en-US" sz="2800" noProof="1">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 name="组合 8"/>
          <p:cNvGrpSpPr/>
          <p:nvPr/>
        </p:nvGrpSpPr>
        <p:grpSpPr>
          <a:xfrm>
            <a:off x="5592445" y="60325"/>
            <a:ext cx="7039610" cy="816610"/>
            <a:chOff x="8807" y="95"/>
            <a:chExt cx="11086" cy="1286"/>
          </a:xfrm>
        </p:grpSpPr>
        <p:pic>
          <p:nvPicPr>
            <p:cNvPr id="6" name="图片 5" descr="1"/>
            <p:cNvPicPr>
              <a:picLocks noChangeAspect="1"/>
            </p:cNvPicPr>
            <p:nvPr>
              <p:custDataLst>
                <p:tags r:id="rId1"/>
              </p:custDataLst>
            </p:nvPr>
          </p:nvPicPr>
          <p:blipFill>
            <a:blip r:embed="rId2"/>
            <a:stretch>
              <a:fillRect/>
            </a:stretch>
          </p:blipFill>
          <p:spPr>
            <a:xfrm>
              <a:off x="8807" y="95"/>
              <a:ext cx="1694" cy="1287"/>
            </a:xfrm>
            <a:prstGeom prst="rect">
              <a:avLst/>
            </a:prstGeom>
          </p:spPr>
        </p:pic>
        <p:sp>
          <p:nvSpPr>
            <p:cNvPr id="53" name="矩形 52"/>
            <p:cNvSpPr/>
            <p:nvPr>
              <p:custDataLst>
                <p:tags r:id="rId3"/>
              </p:custDataLst>
            </p:nvPr>
          </p:nvSpPr>
          <p:spPr>
            <a:xfrm>
              <a:off x="10391" y="297"/>
              <a:ext cx="9502" cy="890"/>
            </a:xfrm>
            <a:prstGeom prst="rect">
              <a:avLst/>
            </a:prstGeom>
            <a:solidFill>
              <a:srgbClr val="0070C0"/>
            </a:solidFill>
            <a:ln w="12700">
              <a:solidFill>
                <a:srgbClr val="01808F"/>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p>
              <a:pPr lvl="0" algn="ctr"/>
              <a:r>
                <a:rPr lang="zh-CN" altLang="en-US" b="1" spc="1200" dirty="0">
                  <a:solidFill>
                    <a:schemeClr val="bg1"/>
                  </a:solidFill>
                  <a:latin typeface="黑体" panose="02010609060101010101" charset="-122"/>
                  <a:ea typeface="黑体" panose="02010609060101010101" charset="-122"/>
                  <a:sym typeface="+mn-lt"/>
                </a:rPr>
                <a:t>学习情景</a:t>
              </a:r>
              <a:r>
                <a:rPr lang="zh-CN" altLang="en-US" b="1" spc="1200" dirty="0">
                  <a:solidFill>
                    <a:schemeClr val="bg1"/>
                  </a:solidFill>
                  <a:latin typeface="黑体" panose="02010609060101010101" charset="-122"/>
                  <a:ea typeface="黑体" panose="02010609060101010101" charset="-122"/>
                  <a:sym typeface="+mn-lt"/>
                </a:rPr>
                <a:t>一</a:t>
              </a:r>
              <a:r>
                <a:rPr lang="en-US" altLang="zh-CN" b="1" spc="1200" dirty="0">
                  <a:solidFill>
                    <a:schemeClr val="bg1"/>
                  </a:solidFill>
                  <a:latin typeface="黑体" panose="02010609060101010101" charset="-122"/>
                  <a:ea typeface="黑体" panose="02010609060101010101" charset="-122"/>
                  <a:sym typeface="+mn-lt"/>
                </a:rPr>
                <a:t> </a:t>
              </a:r>
              <a:r>
                <a:rPr lang="zh-CN" altLang="en-US" b="1" spc="1200" dirty="0">
                  <a:solidFill>
                    <a:schemeClr val="bg1"/>
                  </a:solidFill>
                  <a:latin typeface="黑体" panose="02010609060101010101" charset="-122"/>
                  <a:ea typeface="黑体" panose="02010609060101010101" charset="-122"/>
                  <a:sym typeface="+mn-lt"/>
                </a:rPr>
                <a:t>大美之地—青海省</a:t>
              </a:r>
              <a:endParaRPr lang="zh-CN" altLang="en-US" sz="4400" b="1" spc="1200" dirty="0">
                <a:solidFill>
                  <a:schemeClr val="bg1"/>
                </a:solidFill>
                <a:latin typeface="黑体" panose="02010609060101010101" charset="-122"/>
                <a:ea typeface="黑体" panose="02010609060101010101" charset="-122"/>
              </a:endParaRPr>
            </a:p>
          </p:txBody>
        </p:sp>
      </p:grpSp>
      <p:sp>
        <p:nvSpPr>
          <p:cNvPr id="10" name="TextBox 4"/>
          <p:cNvSpPr txBox="1">
            <a:spLocks noChangeArrowheads="1"/>
          </p:cNvSpPr>
          <p:nvPr/>
        </p:nvSpPr>
        <p:spPr bwMode="auto">
          <a:xfrm>
            <a:off x="1127125" y="224790"/>
            <a:ext cx="3782060" cy="755650"/>
          </a:xfrm>
          <a:prstGeom prst="rect">
            <a:avLst/>
          </a:prstGeom>
          <a:solidFill>
            <a:srgbClr val="76945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325120" tIns="162560" rIns="325120" bIns="16256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a:solidFill>
                  <a:srgbClr val="FFFFFF"/>
                </a:solidFill>
                <a:latin typeface="微软雅黑" panose="020B0503020204020204" pitchFamily="34" charset="-122"/>
                <a:ea typeface="微软雅黑" panose="020B0503020204020204" pitchFamily="34" charset="-122"/>
              </a:rPr>
              <a:t>（二）</a:t>
            </a:r>
            <a:r>
              <a:rPr lang="en-US" altLang="zh-CN" sz="2800" b="1">
                <a:solidFill>
                  <a:srgbClr val="FFFFFF"/>
                </a:solidFill>
                <a:latin typeface="微软雅黑" panose="020B0503020204020204" pitchFamily="34" charset="-122"/>
                <a:ea typeface="微软雅黑" panose="020B0503020204020204" pitchFamily="34" charset="-122"/>
              </a:rPr>
              <a:t>  </a:t>
            </a:r>
            <a:r>
              <a:rPr lang="zh-CN" altLang="en-US" sz="2800" b="1">
                <a:solidFill>
                  <a:srgbClr val="FFFFFF"/>
                </a:solidFill>
                <a:latin typeface="微软雅黑" panose="020B0503020204020204" pitchFamily="34" charset="-122"/>
                <a:ea typeface="微软雅黑" panose="020B0503020204020204" pitchFamily="34" charset="-122"/>
              </a:rPr>
              <a:t>区划与</a:t>
            </a:r>
            <a:r>
              <a:rPr lang="zh-CN" altLang="en-US" sz="2800" b="1">
                <a:solidFill>
                  <a:srgbClr val="FFFFFF"/>
                </a:solidFill>
                <a:latin typeface="微软雅黑" panose="020B0503020204020204" pitchFamily="34" charset="-122"/>
                <a:ea typeface="微软雅黑" panose="020B0503020204020204" pitchFamily="34" charset="-122"/>
              </a:rPr>
              <a:t>交通</a:t>
            </a:r>
            <a:endParaRPr lang="zh-CN" altLang="en-US" sz="2800" b="1">
              <a:solidFill>
                <a:srgbClr val="FFFFFF"/>
              </a:solidFill>
              <a:latin typeface="微软雅黑" panose="020B0503020204020204" pitchFamily="34" charset="-122"/>
              <a:ea typeface="微软雅黑" panose="020B0503020204020204" pitchFamily="34" charset="-122"/>
            </a:endParaRPr>
          </a:p>
        </p:txBody>
      </p:sp>
      <p:sp>
        <p:nvSpPr>
          <p:cNvPr id="17" name="Freeform 6"/>
          <p:cNvSpPr>
            <a:spLocks noChangeArrowheads="1"/>
          </p:cNvSpPr>
          <p:nvPr>
            <p:custDataLst>
              <p:tags r:id="rId4"/>
            </p:custDataLst>
          </p:nvPr>
        </p:nvSpPr>
        <p:spPr bwMode="auto">
          <a:xfrm>
            <a:off x="0" y="0"/>
            <a:ext cx="455295" cy="1421130"/>
          </a:xfrm>
          <a:custGeom>
            <a:avLst/>
            <a:gdLst>
              <a:gd name="T0" fmla="*/ 0 w 479"/>
              <a:gd name="T1" fmla="*/ 0 h 728"/>
              <a:gd name="T2" fmla="*/ 0 w 479"/>
              <a:gd name="T3" fmla="*/ 652249 h 728"/>
              <a:gd name="T4" fmla="*/ 221963 w 479"/>
              <a:gd name="T5" fmla="*/ 868075 h 728"/>
              <a:gd name="T6" fmla="*/ 443001 w 479"/>
              <a:gd name="T7" fmla="*/ 652249 h 728"/>
              <a:gd name="T8" fmla="*/ 443001 w 479"/>
              <a:gd name="T9" fmla="*/ 0 h 728"/>
              <a:gd name="T10" fmla="*/ 0 w 479"/>
              <a:gd name="T11" fmla="*/ 0 h 72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9" h="728">
                <a:moveTo>
                  <a:pt x="0" y="0"/>
                </a:moveTo>
                <a:lnTo>
                  <a:pt x="0" y="547"/>
                </a:lnTo>
                <a:lnTo>
                  <a:pt x="240" y="728"/>
                </a:lnTo>
                <a:lnTo>
                  <a:pt x="479" y="547"/>
                </a:lnTo>
                <a:lnTo>
                  <a:pt x="479" y="0"/>
                </a:lnTo>
                <a:lnTo>
                  <a:pt x="0" y="0"/>
                </a:lnTo>
                <a:close/>
              </a:path>
            </a:pathLst>
          </a:custGeom>
          <a:solidFill>
            <a:srgbClr val="C79F61"/>
          </a:solidFill>
          <a:ln>
            <a:noFill/>
          </a:ln>
          <a:extLst>
            <a:ext uri="{91240B29-F687-4F45-9708-019B960494DF}">
              <a14:hiddenLine xmlns:a14="http://schemas.microsoft.com/office/drawing/2010/main" w="9525">
                <a:solidFill>
                  <a:srgbClr val="000000"/>
                </a:solidFill>
                <a:round/>
              </a14:hiddenLine>
            </a:ext>
          </a:extLst>
        </p:spPr>
        <p:txBody>
          <a:bodyPr anchor="ctr"/>
          <a:p>
            <a:r>
              <a:rPr lang="zh-CN" altLang="en-US" sz="2000" b="1" spc="1200" dirty="0">
                <a:solidFill>
                  <a:schemeClr val="bg1"/>
                </a:solidFill>
                <a:latin typeface="黑体" panose="02010609060101010101" charset="-122"/>
                <a:ea typeface="黑体" panose="02010609060101010101" charset="-122"/>
                <a:sym typeface="+mn-ea"/>
              </a:rPr>
              <a:t>专题</a:t>
            </a:r>
            <a:r>
              <a:rPr lang="zh-CN" altLang="en-US" sz="2000" b="1" spc="1200" dirty="0">
                <a:solidFill>
                  <a:schemeClr val="bg1"/>
                </a:solidFill>
                <a:latin typeface="黑体" panose="02010609060101010101" charset="-122"/>
                <a:ea typeface="黑体" panose="02010609060101010101" charset="-122"/>
                <a:sym typeface="+mn-ea"/>
              </a:rPr>
              <a:t>八</a:t>
            </a:r>
            <a:endParaRPr lang="zh-CN" altLang="en-US" sz="2000" b="1" spc="1200" dirty="0">
              <a:solidFill>
                <a:schemeClr val="bg1"/>
              </a:solidFill>
              <a:latin typeface="黑体" panose="02010609060101010101" charset="-122"/>
              <a:ea typeface="黑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000" fill="hold">
                                          <p:stCondLst>
                                            <p:cond delay="0"/>
                                          </p:stCondLst>
                                        </p:cTn>
                                        <p:tgtEl>
                                          <p:spTgt spid="220"/>
                                        </p:tgtEl>
                                        <p:attrNameLst>
                                          <p:attrName>style.visibility</p:attrName>
                                        </p:attrNameLst>
                                      </p:cBhvr>
                                      <p:to>
                                        <p:strVal val="visible"/>
                                      </p:to>
                                    </p:set>
                                    <p:animEffect transition="in" filter="wipe(left)">
                                      <p:cBhvr>
                                        <p:cTn id="11" dur="1000"/>
                                        <p:tgtEl>
                                          <p:spTgt spid="220"/>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000" fill="hold">
                                          <p:stCondLst>
                                            <p:cond delay="0"/>
                                          </p:stCondLst>
                                        </p:cTn>
                                        <p:tgtEl>
                                          <p:spTgt spid="170"/>
                                        </p:tgtEl>
                                        <p:attrNameLst>
                                          <p:attrName>style.visibility</p:attrName>
                                        </p:attrNameLst>
                                      </p:cBhvr>
                                      <p:to>
                                        <p:strVal val="visible"/>
                                      </p:to>
                                    </p:set>
                                    <p:animEffect transition="in" filter="wipe(left)">
                                      <p:cBhvr>
                                        <p:cTn id="15"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0" grpId="0" bldLvl="0" animBg="1"/>
      <p:bldP spid="170"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ISPRING_PRESENTATION_TITLE" val="PowerPoint 演示文稿"/>
  <p:tag name="commondata" val="eyJoZGlkIjoiYTVjODc2MDZiNDcxNDM3NjM4ZjJjNDhiODhkNjk5ZGUifQ=="/>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3766</Words>
  <Application>WPS 演示</Application>
  <PresentationFormat>自定义</PresentationFormat>
  <Paragraphs>284</Paragraphs>
  <Slides>27</Slides>
  <Notes>26</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Arial</vt:lpstr>
      <vt:lpstr>宋体</vt:lpstr>
      <vt:lpstr>Wingdings</vt:lpstr>
      <vt:lpstr>微软雅黑</vt:lpstr>
      <vt:lpstr>华文新魏</vt:lpstr>
      <vt:lpstr>字酷堂明行体(个人非商业)</vt:lpstr>
      <vt:lpstr>黑体</vt:lpstr>
      <vt:lpstr>Arial Unicode MS</vt:lpstr>
      <vt:lpstr>等线 Light</vt:lpstr>
      <vt:lpstr>Calibri Light</vt:lpstr>
      <vt:lpstr>等线</vt:lpstr>
      <vt:lpstr>Calibri</vt:lpstr>
      <vt:lpstr>仿宋_GB2312</vt:lpstr>
      <vt:lpstr>仿宋</vt:lpstr>
      <vt:lpstr>默认设计模板</vt:lpstr>
      <vt:lpstr>PowerPoint 演示文稿</vt:lpstr>
      <vt:lpstr>PowerPoint 演示文稿</vt:lpstr>
      <vt:lpstr>情景导入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diana Dou</dc:creator>
  <cp:lastModifiedBy>月至天心</cp:lastModifiedBy>
  <cp:revision>60</cp:revision>
  <dcterms:created xsi:type="dcterms:W3CDTF">2017-10-27T05:05:00Z</dcterms:created>
  <dcterms:modified xsi:type="dcterms:W3CDTF">2023-11-08T10:27:17Z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DCCE69D36EDB4E17A7A1A7A12B4C800A_13</vt:lpwstr>
  </property>
</Properties>
</file>