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14" r:id="rId5"/>
    <p:sldId id="289" r:id="rId6"/>
    <p:sldId id="315" r:id="rId7"/>
    <p:sldId id="372" r:id="rId8"/>
    <p:sldId id="374" r:id="rId9"/>
    <p:sldId id="376" r:id="rId10"/>
    <p:sldId id="378" r:id="rId11"/>
    <p:sldId id="379" r:id="rId12"/>
    <p:sldId id="380" r:id="rId13"/>
    <p:sldId id="364" r:id="rId14"/>
    <p:sldId id="381" r:id="rId15"/>
    <p:sldId id="382" r:id="rId16"/>
    <p:sldId id="365" r:id="rId17"/>
    <p:sldId id="383" r:id="rId18"/>
    <p:sldId id="385" r:id="rId19"/>
    <p:sldId id="386" r:id="rId20"/>
    <p:sldId id="384" r:id="rId21"/>
    <p:sldId id="387" r:id="rId22"/>
    <p:sldId id="388" r:id="rId23"/>
    <p:sldId id="389" r:id="rId24"/>
    <p:sldId id="390" r:id="rId25"/>
    <p:sldId id="366" r:id="rId26"/>
    <p:sldId id="391" r:id="rId27"/>
    <p:sldId id="367" r:id="rId28"/>
    <p:sldId id="392" r:id="rId29"/>
    <p:sldId id="341" r:id="rId30"/>
  </p:sldIdLst>
  <p:sldSz cx="12193270" cy="6858000"/>
  <p:notesSz cx="9144000" cy="6858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userDrawn="1">
          <p15:clr>
            <a:srgbClr val="A4A3A4"/>
          </p15:clr>
        </p15:guide>
        <p15:guide id="2" pos="38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C79F61"/>
    <a:srgbClr val="86975F"/>
    <a:srgbClr val="996633"/>
    <a:srgbClr val="769454"/>
    <a:srgbClr val="FF0066"/>
    <a:srgbClr val="008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showGuides="1">
      <p:cViewPr varScale="1">
        <p:scale>
          <a:sx n="72" d="100"/>
          <a:sy n="72" d="100"/>
        </p:scale>
        <p:origin x="66" y="72"/>
      </p:cViewPr>
      <p:guideLst>
        <p:guide orient="horz" pos="2168"/>
        <p:guide pos="38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24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smtClean="0"/>
            </a:lvl1pPr>
          </a:lstStyle>
          <a:p>
            <a:pPr>
              <a:defRPr/>
            </a:pPr>
            <a:fld id="{1A3D5318-0E4E-415C-AAC5-B5FDE9A4E338}" type="datetimeFigureOut">
              <a:rPr lang="zh-CN" altLang="en-US"/>
            </a:fld>
            <a:endParaRPr lang="zh-CN" altLang="en-US"/>
          </a:p>
        </p:txBody>
      </p:sp>
      <p:sp>
        <p:nvSpPr>
          <p:cNvPr id="4" name="幻灯片图像占位符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smtClean="0"/>
            </a:lvl1pPr>
          </a:lstStyle>
          <a:p>
            <a:pPr>
              <a:defRPr/>
            </a:pPr>
            <a:fld id="{2FD5E47D-AA82-41EA-8BA3-9788BD45B32B}"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609600" algn="l" rtl="0" fontAlgn="base">
      <a:spcBef>
        <a:spcPct val="30000"/>
      </a:spcBef>
      <a:spcAft>
        <a:spcPct val="0"/>
      </a:spcAft>
      <a:defRPr sz="1600" kern="1200">
        <a:solidFill>
          <a:schemeClr val="tx1"/>
        </a:solidFill>
        <a:latin typeface="+mn-lt"/>
        <a:ea typeface="+mn-ea"/>
        <a:cs typeface="+mn-cs"/>
      </a:defRPr>
    </a:lvl2pPr>
    <a:lvl3pPr marL="1219200" algn="l" rtl="0" fontAlgn="base">
      <a:spcBef>
        <a:spcPct val="30000"/>
      </a:spcBef>
      <a:spcAft>
        <a:spcPct val="0"/>
      </a:spcAft>
      <a:defRPr sz="1600" kern="1200">
        <a:solidFill>
          <a:schemeClr val="tx1"/>
        </a:solidFill>
        <a:latin typeface="+mn-lt"/>
        <a:ea typeface="+mn-ea"/>
        <a:cs typeface="+mn-cs"/>
      </a:defRPr>
    </a:lvl3pPr>
    <a:lvl4pPr marL="1828800" algn="l" rtl="0" fontAlgn="base">
      <a:spcBef>
        <a:spcPct val="30000"/>
      </a:spcBef>
      <a:spcAft>
        <a:spcPct val="0"/>
      </a:spcAft>
      <a:defRPr sz="1600" kern="1200">
        <a:solidFill>
          <a:schemeClr val="tx1"/>
        </a:solidFill>
        <a:latin typeface="+mn-lt"/>
        <a:ea typeface="+mn-ea"/>
        <a:cs typeface="+mn-cs"/>
      </a:defRPr>
    </a:lvl4pPr>
    <a:lvl5pPr marL="2438400" algn="l" rtl="0" fontAlgn="base">
      <a:spcBef>
        <a:spcPct val="30000"/>
      </a:spcBef>
      <a:spcAft>
        <a:spcPct val="0"/>
      </a:spcAft>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5C346D56-24CB-435E-8843-6232CBB8A3A7}"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66BB9BB5-1C85-4190-A275-BA8E2D3443E1}"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7ADD2A3F-888F-461E-AE5F-E40AC97DCCA9}"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19C82970-BAD7-4515-AA67-87D4239A1EF9}"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DDBDA31F-2B6C-46C0-830C-A37BC786C408}"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DDBDA31F-2B6C-46C0-830C-A37BC786C408}"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DDBDA31F-2B6C-46C0-830C-A37BC786C408}"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B43A09C7-01D8-4911-B503-2B2F0F94C5E7}" type="slidenum">
              <a:rPr lang="zh-CN" altLang="zh-CN" smtClean="0"/>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0A1EBE2A-5A06-4645-9BCF-6C5EACE80F36}" type="slidenum">
              <a:rPr lang="zh-CN" altLang="zh-CN" smtClean="0"/>
            </a:fld>
            <a:endParaRPr lang="zh-CN" altLang="zh-CN"/>
          </a:p>
        </p:txBody>
      </p:sp>
      <p:pic>
        <p:nvPicPr>
          <p:cNvPr id="7" name="图片 6"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037" y="365125"/>
            <a:ext cx="2629242"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309" y="365125"/>
            <a:ext cx="7735307"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E8489FDB-ECC4-42A5-941C-C2186E09DF79}" type="slidenum">
              <a:rPr lang="zh-CN" altLang="zh-CN" smtClean="0"/>
            </a:fld>
            <a:endParaRPr lang="zh-CN" altLang="zh-CN"/>
          </a:p>
        </p:txBody>
      </p:sp>
      <p:pic>
        <p:nvPicPr>
          <p:cNvPr id="7" name="图片 6"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900" advClick="0" advTm="1000">
        <p14:warp dir="in"/>
      </p:transition>
    </mc:Choice>
    <mc:Fallback>
      <p:transition spd="slow" advClick="0"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2_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BB1B18EA-F9B4-46A8-96C7-206F0A71BDFF}" type="slidenum">
              <a:rPr lang="zh-CN" altLang="zh-CN" smtClean="0"/>
            </a:fld>
            <a:endParaRPr lang="zh-CN" altLang="zh-CN"/>
          </a:p>
        </p:txBody>
      </p:sp>
      <p:pic>
        <p:nvPicPr>
          <p:cNvPr id="8" name="图片 7"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BB1B18EA-F9B4-46A8-96C7-206F0A71BDFF}" type="slidenum">
              <a:rPr lang="zh-CN" altLang="zh-CN" smtClean="0"/>
            </a:fld>
            <a:endParaRPr lang="zh-CN" altLang="zh-CN"/>
          </a:p>
        </p:txBody>
      </p:sp>
      <p:pic>
        <p:nvPicPr>
          <p:cNvPr id="8" name="图片 7"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30A875F8-3D64-49C4-88E2-EC85489D1431}" type="slidenum">
              <a:rPr lang="zh-CN" altLang="zh-CN" smtClean="0"/>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58" y="1709739"/>
            <a:ext cx="1051697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0CD256EE-EEB7-4830-B634-197ADCEC95BF}" type="slidenum">
              <a:rPr lang="zh-CN" altLang="zh-CN" smtClean="0"/>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309" y="1825625"/>
            <a:ext cx="5182275"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3004" y="1825625"/>
            <a:ext cx="5182275"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2EE66BC0-3004-483C-B5A1-9A34E9FC452B}" type="slidenum">
              <a:rPr lang="zh-CN" altLang="zh-CN" smtClean="0"/>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97" y="365126"/>
            <a:ext cx="1051697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898" y="2505075"/>
            <a:ext cx="5158459"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3004" y="2505075"/>
            <a:ext cx="5183863"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zh-CN" altLang="zh-CN"/>
          </a:p>
        </p:txBody>
      </p:sp>
      <p:sp>
        <p:nvSpPr>
          <p:cNvPr id="8" name="Footer Placeholder 7"/>
          <p:cNvSpPr>
            <a:spLocks noGrp="1"/>
          </p:cNvSpPr>
          <p:nvPr>
            <p:ph type="ftr" sz="quarter" idx="11"/>
          </p:nvPr>
        </p:nvSpPr>
        <p:spPr/>
        <p:txBody>
          <a:bodyPr/>
          <a:lstStyle/>
          <a:p>
            <a:pPr>
              <a:defRPr/>
            </a:pPr>
            <a:endParaRPr lang="zh-CN" altLang="zh-CN"/>
          </a:p>
        </p:txBody>
      </p:sp>
      <p:sp>
        <p:nvSpPr>
          <p:cNvPr id="9" name="Slide Number Placeholder 8"/>
          <p:cNvSpPr>
            <a:spLocks noGrp="1"/>
          </p:cNvSpPr>
          <p:nvPr>
            <p:ph type="sldNum" sz="quarter" idx="12"/>
          </p:nvPr>
        </p:nvSpPr>
        <p:spPr/>
        <p:txBody>
          <a:bodyPr/>
          <a:lstStyle/>
          <a:p>
            <a:pPr>
              <a:defRPr/>
            </a:pPr>
            <a:fld id="{447742D7-0D35-4830-BF86-89118D0167D4}" type="slidenum">
              <a:rPr lang="zh-CN" altLang="zh-CN" smtClean="0"/>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zh-CN" altLang="zh-CN"/>
          </a:p>
        </p:txBody>
      </p:sp>
      <p:sp>
        <p:nvSpPr>
          <p:cNvPr id="4" name="Footer Placeholder 3"/>
          <p:cNvSpPr>
            <a:spLocks noGrp="1"/>
          </p:cNvSpPr>
          <p:nvPr>
            <p:ph type="ftr" sz="quarter" idx="11"/>
          </p:nvPr>
        </p:nvSpPr>
        <p:spPr/>
        <p:txBody>
          <a:bodyPr/>
          <a:lstStyle/>
          <a:p>
            <a:pPr>
              <a:defRPr/>
            </a:pPr>
            <a:endParaRPr lang="zh-CN" altLang="zh-CN"/>
          </a:p>
        </p:txBody>
      </p:sp>
      <p:sp>
        <p:nvSpPr>
          <p:cNvPr id="5" name="Slide Number Placeholder 4"/>
          <p:cNvSpPr>
            <a:spLocks noGrp="1"/>
          </p:cNvSpPr>
          <p:nvPr>
            <p:ph type="sldNum" sz="quarter" idx="12"/>
          </p:nvPr>
        </p:nvSpPr>
        <p:spPr/>
        <p:txBody>
          <a:bodyPr/>
          <a:lstStyle/>
          <a:p>
            <a:pPr>
              <a:defRPr/>
            </a:pPr>
            <a:fld id="{7A1ED8E8-4415-4A7D-8428-BE27B41FC0AE}" type="slidenum">
              <a:rPr lang="zh-CN" altLang="zh-CN" smtClean="0"/>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zh-CN" altLang="zh-CN"/>
          </a:p>
        </p:txBody>
      </p:sp>
      <p:sp>
        <p:nvSpPr>
          <p:cNvPr id="3" name="Footer Placeholder 2"/>
          <p:cNvSpPr>
            <a:spLocks noGrp="1"/>
          </p:cNvSpPr>
          <p:nvPr>
            <p:ph type="ftr" sz="quarter" idx="11"/>
          </p:nvPr>
        </p:nvSpPr>
        <p:spPr/>
        <p:txBody>
          <a:bodyPr/>
          <a:lstStyle/>
          <a:p>
            <a:pPr>
              <a:defRPr/>
            </a:pPr>
            <a:endParaRPr lang="zh-CN" altLang="zh-CN"/>
          </a:p>
        </p:txBody>
      </p:sp>
      <p:sp>
        <p:nvSpPr>
          <p:cNvPr id="4" name="Slide Number Placeholder 3"/>
          <p:cNvSpPr>
            <a:spLocks noGrp="1"/>
          </p:cNvSpPr>
          <p:nvPr>
            <p:ph type="sldNum" sz="quarter" idx="12"/>
          </p:nvPr>
        </p:nvSpPr>
        <p:spPr/>
        <p:txBody>
          <a:bodyPr/>
          <a:lstStyle/>
          <a:p>
            <a:pPr>
              <a:defRPr/>
            </a:pPr>
            <a:fld id="{C710B0ED-06BF-41F6-84FC-EB12163CF308}" type="slidenum">
              <a:rPr lang="zh-CN" altLang="zh-CN" smtClean="0"/>
            </a:fld>
            <a:endParaRPr lang="zh-CN" altLang="zh-CN"/>
          </a:p>
        </p:txBody>
      </p:sp>
      <p:pic>
        <p:nvPicPr>
          <p:cNvPr id="8" name="图片 7"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FDB773C2-95F0-4E11-A360-194D7187C625}" type="slidenum">
              <a:rPr lang="zh-CN" altLang="zh-CN" smtClean="0"/>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BB1B18EA-F9B4-46A8-96C7-206F0A71BDFF}" type="slidenum">
              <a:rPr lang="zh-CN" altLang="zh-CN" smtClean="0"/>
            </a:fld>
            <a:endParaRPr lang="zh-CN" altLang="zh-CN"/>
          </a:p>
        </p:txBody>
      </p:sp>
      <p:pic>
        <p:nvPicPr>
          <p:cNvPr id="8" name="图片 7"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CN" altLang="zh-CN"/>
          </a:p>
        </p:txBody>
      </p:sp>
      <p:sp>
        <p:nvSpPr>
          <p:cNvPr id="5" name="Footer Placeholder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zh-CN"/>
          </a:p>
        </p:txBody>
      </p:sp>
      <p:sp>
        <p:nvSpPr>
          <p:cNvPr id="6" name="Slide Number Placeholder 5"/>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51995B2-7886-4FB3-8F75-13EDE74466D5}" type="slidenum">
              <a:rPr lang="zh-CN" altLang="zh-CN" smtClean="0"/>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image" Target="../media/image12.jpeg"/><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image" Target="../media/image13.png"/><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image" Target="../media/image12.jpeg"/><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1" Type="http://schemas.openxmlformats.org/officeDocument/2006/relationships/slideLayout" Target="../slideLayouts/slideLayout7.xml"/><Relationship Id="rId10" Type="http://schemas.openxmlformats.org/officeDocument/2006/relationships/tags" Target="../tags/tag46.xml"/><Relationship Id="rId1" Type="http://schemas.openxmlformats.org/officeDocument/2006/relationships/tags" Target="../tags/tag39.xml"/></Relationships>
</file>

<file path=ppt/slides/_rels/slide13.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media/image14.png"/><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image" Target="../media/image12.jpeg"/><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3" Type="http://schemas.openxmlformats.org/officeDocument/2006/relationships/slideLayout" Target="../slideLayouts/slideLayout7.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image" Target="../media/image15.png"/><Relationship Id="rId1" Type="http://schemas.openxmlformats.org/officeDocument/2006/relationships/tags" Target="../tags/tag47.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7.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image" Target="../media/image12.jpeg"/><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16.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image" Target="../media/image12.jpeg"/><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1" Type="http://schemas.openxmlformats.org/officeDocument/2006/relationships/slideLayout" Target="../slideLayouts/slideLayout7.xml"/><Relationship Id="rId10" Type="http://schemas.openxmlformats.org/officeDocument/2006/relationships/tags" Target="../tags/tag70.xml"/><Relationship Id="rId1" Type="http://schemas.openxmlformats.org/officeDocument/2006/relationships/tags" Target="../tags/tag62.xml"/></Relationships>
</file>

<file path=ppt/slides/_rels/slide17.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image" Target="../media/image12.jpeg"/><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1" Type="http://schemas.openxmlformats.org/officeDocument/2006/relationships/slideLayout" Target="../slideLayouts/slideLayout7.xml"/><Relationship Id="rId10" Type="http://schemas.openxmlformats.org/officeDocument/2006/relationships/tags" Target="../tags/tag79.xml"/><Relationship Id="rId1" Type="http://schemas.openxmlformats.org/officeDocument/2006/relationships/tags" Target="../tags/tag71.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7.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image" Target="../media/image12.jpeg"/><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1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image" Target="../media/image12.jpeg"/><Relationship Id="rId4" Type="http://schemas.openxmlformats.org/officeDocument/2006/relationships/tags" Target="../tags/tag89.xml"/><Relationship Id="rId37" Type="http://schemas.openxmlformats.org/officeDocument/2006/relationships/slideLayout" Target="../slideLayouts/slideLayout7.xml"/><Relationship Id="rId36" Type="http://schemas.openxmlformats.org/officeDocument/2006/relationships/image" Target="../media/image16.jpeg"/><Relationship Id="rId35" Type="http://schemas.openxmlformats.org/officeDocument/2006/relationships/tags" Target="../tags/tag119.xml"/><Relationship Id="rId34" Type="http://schemas.openxmlformats.org/officeDocument/2006/relationships/tags" Target="../tags/tag118.xml"/><Relationship Id="rId33" Type="http://schemas.openxmlformats.org/officeDocument/2006/relationships/tags" Target="../tags/tag117.xml"/><Relationship Id="rId32" Type="http://schemas.openxmlformats.org/officeDocument/2006/relationships/tags" Target="../tags/tag116.xml"/><Relationship Id="rId31" Type="http://schemas.openxmlformats.org/officeDocument/2006/relationships/tags" Target="../tags/tag115.xml"/><Relationship Id="rId30" Type="http://schemas.openxmlformats.org/officeDocument/2006/relationships/tags" Target="../tags/tag114.xml"/><Relationship Id="rId3" Type="http://schemas.openxmlformats.org/officeDocument/2006/relationships/tags" Target="../tags/tag88.xml"/><Relationship Id="rId29" Type="http://schemas.openxmlformats.org/officeDocument/2006/relationships/tags" Target="../tags/tag113.xml"/><Relationship Id="rId28" Type="http://schemas.openxmlformats.org/officeDocument/2006/relationships/tags" Target="../tags/tag112.xml"/><Relationship Id="rId27" Type="http://schemas.openxmlformats.org/officeDocument/2006/relationships/tags" Target="../tags/tag111.xml"/><Relationship Id="rId26" Type="http://schemas.openxmlformats.org/officeDocument/2006/relationships/tags" Target="../tags/tag110.xml"/><Relationship Id="rId25" Type="http://schemas.openxmlformats.org/officeDocument/2006/relationships/tags" Target="../tags/tag109.xml"/><Relationship Id="rId24" Type="http://schemas.openxmlformats.org/officeDocument/2006/relationships/tags" Target="../tags/tag108.xml"/><Relationship Id="rId23" Type="http://schemas.openxmlformats.org/officeDocument/2006/relationships/tags" Target="../tags/tag107.xml"/><Relationship Id="rId22" Type="http://schemas.openxmlformats.org/officeDocument/2006/relationships/tags" Target="../tags/tag106.xml"/><Relationship Id="rId21" Type="http://schemas.openxmlformats.org/officeDocument/2006/relationships/tags" Target="../tags/tag105.xml"/><Relationship Id="rId20" Type="http://schemas.openxmlformats.org/officeDocument/2006/relationships/tags" Target="../tags/tag104.xml"/><Relationship Id="rId2" Type="http://schemas.openxmlformats.org/officeDocument/2006/relationships/tags" Target="../tags/tag87.xml"/><Relationship Id="rId19" Type="http://schemas.openxmlformats.org/officeDocument/2006/relationships/tags" Target="../tags/tag103.xml"/><Relationship Id="rId18" Type="http://schemas.openxmlformats.org/officeDocument/2006/relationships/tags" Target="../tags/tag102.xml"/><Relationship Id="rId17" Type="http://schemas.openxmlformats.org/officeDocument/2006/relationships/tags" Target="../tags/tag101.xml"/><Relationship Id="rId16" Type="http://schemas.openxmlformats.org/officeDocument/2006/relationships/tags" Target="../tags/tag100.xml"/><Relationship Id="rId15" Type="http://schemas.openxmlformats.org/officeDocument/2006/relationships/tags" Target="../tags/tag99.xml"/><Relationship Id="rId14" Type="http://schemas.openxmlformats.org/officeDocument/2006/relationships/tags" Target="../tags/tag98.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tags" Target="../tags/tag86.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image" Target="../media/image12.jpeg"/><Relationship Id="rId4" Type="http://schemas.openxmlformats.org/officeDocument/2006/relationships/tags" Target="../tags/tag123.xml"/><Relationship Id="rId37" Type="http://schemas.openxmlformats.org/officeDocument/2006/relationships/slideLayout" Target="../slideLayouts/slideLayout7.xml"/><Relationship Id="rId36" Type="http://schemas.openxmlformats.org/officeDocument/2006/relationships/image" Target="../media/image17.jpeg"/><Relationship Id="rId35" Type="http://schemas.openxmlformats.org/officeDocument/2006/relationships/tags" Target="../tags/tag153.xml"/><Relationship Id="rId34" Type="http://schemas.openxmlformats.org/officeDocument/2006/relationships/tags" Target="../tags/tag152.xml"/><Relationship Id="rId33" Type="http://schemas.openxmlformats.org/officeDocument/2006/relationships/tags" Target="../tags/tag151.xml"/><Relationship Id="rId32" Type="http://schemas.openxmlformats.org/officeDocument/2006/relationships/tags" Target="../tags/tag150.xml"/><Relationship Id="rId31" Type="http://schemas.openxmlformats.org/officeDocument/2006/relationships/tags" Target="../tags/tag149.xml"/><Relationship Id="rId30" Type="http://schemas.openxmlformats.org/officeDocument/2006/relationships/tags" Target="../tags/tag148.xml"/><Relationship Id="rId3" Type="http://schemas.openxmlformats.org/officeDocument/2006/relationships/tags" Target="../tags/tag122.xml"/><Relationship Id="rId29" Type="http://schemas.openxmlformats.org/officeDocument/2006/relationships/tags" Target="../tags/tag147.xml"/><Relationship Id="rId28" Type="http://schemas.openxmlformats.org/officeDocument/2006/relationships/tags" Target="../tags/tag146.xml"/><Relationship Id="rId27" Type="http://schemas.openxmlformats.org/officeDocument/2006/relationships/tags" Target="../tags/tag145.xml"/><Relationship Id="rId26" Type="http://schemas.openxmlformats.org/officeDocument/2006/relationships/tags" Target="../tags/tag144.xml"/><Relationship Id="rId25" Type="http://schemas.openxmlformats.org/officeDocument/2006/relationships/tags" Target="../tags/tag143.xml"/><Relationship Id="rId24" Type="http://schemas.openxmlformats.org/officeDocument/2006/relationships/tags" Target="../tags/tag142.xml"/><Relationship Id="rId23" Type="http://schemas.openxmlformats.org/officeDocument/2006/relationships/tags" Target="../tags/tag141.xml"/><Relationship Id="rId22" Type="http://schemas.openxmlformats.org/officeDocument/2006/relationships/tags" Target="../tags/tag140.xml"/><Relationship Id="rId21" Type="http://schemas.openxmlformats.org/officeDocument/2006/relationships/tags" Target="../tags/tag139.xml"/><Relationship Id="rId20" Type="http://schemas.openxmlformats.org/officeDocument/2006/relationships/tags" Target="../tags/tag138.xml"/><Relationship Id="rId2" Type="http://schemas.openxmlformats.org/officeDocument/2006/relationships/tags" Target="../tags/tag121.xml"/><Relationship Id="rId19" Type="http://schemas.openxmlformats.org/officeDocument/2006/relationships/tags" Target="../tags/tag137.xml"/><Relationship Id="rId18" Type="http://schemas.openxmlformats.org/officeDocument/2006/relationships/tags" Target="../tags/tag136.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tags" Target="../tags/tag120.xml"/></Relationships>
</file>

<file path=ppt/slides/_rels/slide21.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image" Target="../media/image12.jpeg"/><Relationship Id="rId4" Type="http://schemas.openxmlformats.org/officeDocument/2006/relationships/tags" Target="../tags/tag157.xml"/><Relationship Id="rId39" Type="http://schemas.openxmlformats.org/officeDocument/2006/relationships/slideLayout" Target="../slideLayouts/slideLayout7.xml"/><Relationship Id="rId38" Type="http://schemas.openxmlformats.org/officeDocument/2006/relationships/image" Target="../media/image18.jpeg"/><Relationship Id="rId37" Type="http://schemas.openxmlformats.org/officeDocument/2006/relationships/tags" Target="../tags/tag189.xml"/><Relationship Id="rId36" Type="http://schemas.openxmlformats.org/officeDocument/2006/relationships/tags" Target="../tags/tag188.xml"/><Relationship Id="rId35" Type="http://schemas.openxmlformats.org/officeDocument/2006/relationships/tags" Target="../tags/tag187.xml"/><Relationship Id="rId34" Type="http://schemas.openxmlformats.org/officeDocument/2006/relationships/tags" Target="../tags/tag186.xml"/><Relationship Id="rId33" Type="http://schemas.openxmlformats.org/officeDocument/2006/relationships/tags" Target="../tags/tag185.xml"/><Relationship Id="rId32" Type="http://schemas.openxmlformats.org/officeDocument/2006/relationships/tags" Target="../tags/tag184.xml"/><Relationship Id="rId31" Type="http://schemas.openxmlformats.org/officeDocument/2006/relationships/tags" Target="../tags/tag183.xml"/><Relationship Id="rId30" Type="http://schemas.openxmlformats.org/officeDocument/2006/relationships/tags" Target="../tags/tag182.xml"/><Relationship Id="rId3" Type="http://schemas.openxmlformats.org/officeDocument/2006/relationships/tags" Target="../tags/tag156.xml"/><Relationship Id="rId29" Type="http://schemas.openxmlformats.org/officeDocument/2006/relationships/tags" Target="../tags/tag181.xml"/><Relationship Id="rId28" Type="http://schemas.openxmlformats.org/officeDocument/2006/relationships/tags" Target="../tags/tag180.xml"/><Relationship Id="rId27" Type="http://schemas.openxmlformats.org/officeDocument/2006/relationships/tags" Target="../tags/tag179.xml"/><Relationship Id="rId26" Type="http://schemas.openxmlformats.org/officeDocument/2006/relationships/tags" Target="../tags/tag178.xml"/><Relationship Id="rId25" Type="http://schemas.openxmlformats.org/officeDocument/2006/relationships/tags" Target="../tags/tag177.xml"/><Relationship Id="rId24" Type="http://schemas.openxmlformats.org/officeDocument/2006/relationships/tags" Target="../tags/tag176.xml"/><Relationship Id="rId23" Type="http://schemas.openxmlformats.org/officeDocument/2006/relationships/tags" Target="../tags/tag175.xml"/><Relationship Id="rId22" Type="http://schemas.openxmlformats.org/officeDocument/2006/relationships/tags" Target="../tags/tag174.xml"/><Relationship Id="rId21" Type="http://schemas.openxmlformats.org/officeDocument/2006/relationships/tags" Target="../tags/tag173.xml"/><Relationship Id="rId20" Type="http://schemas.openxmlformats.org/officeDocument/2006/relationships/tags" Target="../tags/tag172.xml"/><Relationship Id="rId2" Type="http://schemas.openxmlformats.org/officeDocument/2006/relationships/tags" Target="../tags/tag155.xml"/><Relationship Id="rId19" Type="http://schemas.openxmlformats.org/officeDocument/2006/relationships/tags" Target="../tags/tag171.xml"/><Relationship Id="rId18" Type="http://schemas.openxmlformats.org/officeDocument/2006/relationships/tags" Target="../tags/tag170.xml"/><Relationship Id="rId17" Type="http://schemas.openxmlformats.org/officeDocument/2006/relationships/tags" Target="../tags/tag169.xml"/><Relationship Id="rId16" Type="http://schemas.openxmlformats.org/officeDocument/2006/relationships/tags" Target="../tags/tag168.xml"/><Relationship Id="rId15" Type="http://schemas.openxmlformats.org/officeDocument/2006/relationships/tags" Target="../tags/tag167.xml"/><Relationship Id="rId14" Type="http://schemas.openxmlformats.org/officeDocument/2006/relationships/tags" Target="../tags/tag166.xml"/><Relationship Id="rId13" Type="http://schemas.openxmlformats.org/officeDocument/2006/relationships/tags" Target="../tags/tag165.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tags" Target="../tags/tag154.xml"/></Relationships>
</file>

<file path=ppt/slides/_rels/slide22.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0" Type="http://schemas.openxmlformats.org/officeDocument/2006/relationships/slideLayout" Target="../slideLayouts/slideLayout7.xml"/><Relationship Id="rId4" Type="http://schemas.openxmlformats.org/officeDocument/2006/relationships/tags" Target="../tags/tag192.xml"/><Relationship Id="rId39" Type="http://schemas.openxmlformats.org/officeDocument/2006/relationships/image" Target="../media/image19.jpeg"/><Relationship Id="rId38" Type="http://schemas.openxmlformats.org/officeDocument/2006/relationships/tags" Target="../tags/tag226.xml"/><Relationship Id="rId37" Type="http://schemas.openxmlformats.org/officeDocument/2006/relationships/tags" Target="../tags/tag225.xml"/><Relationship Id="rId36" Type="http://schemas.openxmlformats.org/officeDocument/2006/relationships/tags" Target="../tags/tag224.xml"/><Relationship Id="rId35" Type="http://schemas.openxmlformats.org/officeDocument/2006/relationships/tags" Target="../tags/tag223.xml"/><Relationship Id="rId34" Type="http://schemas.openxmlformats.org/officeDocument/2006/relationships/tags" Target="../tags/tag222.xml"/><Relationship Id="rId33" Type="http://schemas.openxmlformats.org/officeDocument/2006/relationships/tags" Target="../tags/tag221.xml"/><Relationship Id="rId32" Type="http://schemas.openxmlformats.org/officeDocument/2006/relationships/tags" Target="../tags/tag220.xml"/><Relationship Id="rId31" Type="http://schemas.openxmlformats.org/officeDocument/2006/relationships/tags" Target="../tags/tag219.xml"/><Relationship Id="rId30" Type="http://schemas.openxmlformats.org/officeDocument/2006/relationships/tags" Target="../tags/tag218.xml"/><Relationship Id="rId3" Type="http://schemas.openxmlformats.org/officeDocument/2006/relationships/tags" Target="../tags/tag191.xml"/><Relationship Id="rId29" Type="http://schemas.openxmlformats.org/officeDocument/2006/relationships/tags" Target="../tags/tag217.xml"/><Relationship Id="rId28" Type="http://schemas.openxmlformats.org/officeDocument/2006/relationships/tags" Target="../tags/tag216.xml"/><Relationship Id="rId27" Type="http://schemas.openxmlformats.org/officeDocument/2006/relationships/tags" Target="../tags/tag215.xml"/><Relationship Id="rId26" Type="http://schemas.openxmlformats.org/officeDocument/2006/relationships/tags" Target="../tags/tag214.xml"/><Relationship Id="rId25" Type="http://schemas.openxmlformats.org/officeDocument/2006/relationships/tags" Target="../tags/tag213.xml"/><Relationship Id="rId24" Type="http://schemas.openxmlformats.org/officeDocument/2006/relationships/tags" Target="../tags/tag212.xml"/><Relationship Id="rId23" Type="http://schemas.openxmlformats.org/officeDocument/2006/relationships/tags" Target="../tags/tag211.xml"/><Relationship Id="rId22" Type="http://schemas.openxmlformats.org/officeDocument/2006/relationships/tags" Target="../tags/tag210.xml"/><Relationship Id="rId21" Type="http://schemas.openxmlformats.org/officeDocument/2006/relationships/tags" Target="../tags/tag209.xml"/><Relationship Id="rId20" Type="http://schemas.openxmlformats.org/officeDocument/2006/relationships/tags" Target="../tags/tag208.xml"/><Relationship Id="rId2" Type="http://schemas.openxmlformats.org/officeDocument/2006/relationships/image" Target="../media/image12.jpeg"/><Relationship Id="rId19" Type="http://schemas.openxmlformats.org/officeDocument/2006/relationships/tags" Target="../tags/tag207.xml"/><Relationship Id="rId18" Type="http://schemas.openxmlformats.org/officeDocument/2006/relationships/tags" Target="../tags/tag206.xml"/><Relationship Id="rId17" Type="http://schemas.openxmlformats.org/officeDocument/2006/relationships/tags" Target="../tags/tag205.xml"/><Relationship Id="rId16" Type="http://schemas.openxmlformats.org/officeDocument/2006/relationships/tags" Target="../tags/tag204.xml"/><Relationship Id="rId15" Type="http://schemas.openxmlformats.org/officeDocument/2006/relationships/tags" Target="../tags/tag203.xml"/><Relationship Id="rId14" Type="http://schemas.openxmlformats.org/officeDocument/2006/relationships/tags" Target="../tags/tag202.xml"/><Relationship Id="rId13" Type="http://schemas.openxmlformats.org/officeDocument/2006/relationships/tags" Target="../tags/tag20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tags" Target="../tags/tag190.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image" Target="../media/image12.jpeg"/><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tags" Target="../tags/tag239.xml"/><Relationship Id="rId7" Type="http://schemas.openxmlformats.org/officeDocument/2006/relationships/image" Target="../media/image12.jpeg"/><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0" Type="http://schemas.openxmlformats.org/officeDocument/2006/relationships/slideLayout" Target="../slideLayouts/slideLayout7.xml"/><Relationship Id="rId1" Type="http://schemas.openxmlformats.org/officeDocument/2006/relationships/tags" Target="../tags/tag233.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image" Target="../media/image12.jpeg"/><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12.jpeg"/><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12.jpeg"/><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12.jpeg"/><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12.jpeg"/><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t="37975" b="41437"/>
          <a:stretch>
            <a:fillRect/>
          </a:stretch>
        </p:blipFill>
        <p:spPr bwMode="auto">
          <a:xfrm>
            <a:off x="-24130" y="3068955"/>
            <a:ext cx="12153265" cy="354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832616a7f7e29aa72cdbd4e10801bace"/>
          <p:cNvPicPr>
            <a:picLocks noChangeAspect="1" noChangeArrowheads="1"/>
          </p:cNvPicPr>
          <p:nvPr/>
        </p:nvPicPr>
        <p:blipFill>
          <a:blip r:embed="rId4">
            <a:grayscl/>
            <a:lum bright="70000" contrast="-70000"/>
            <a:extLst>
              <a:ext uri="{28A0092B-C50C-407E-A947-70E740481C1C}">
                <a14:useLocalDpi xmlns:a14="http://schemas.microsoft.com/office/drawing/2010/main" val="0"/>
              </a:ext>
            </a:extLst>
          </a:blip>
          <a:srcRect/>
          <a:stretch>
            <a:fillRect/>
          </a:stretch>
        </p:blipFill>
        <p:spPr bwMode="auto">
          <a:xfrm>
            <a:off x="3103827" y="613833"/>
            <a:ext cx="4097867" cy="440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bwMode="auto">
          <a:xfrm>
            <a:off x="840105" y="664845"/>
            <a:ext cx="3518535" cy="862965"/>
            <a:chOff x="3664" y="2731"/>
            <a:chExt cx="7576" cy="2012"/>
          </a:xfrm>
        </p:grpSpPr>
        <p:sp>
          <p:nvSpPr>
            <p:cNvPr id="10" name=" 219"/>
            <p:cNvSpPr/>
            <p:nvPr/>
          </p:nvSpPr>
          <p:spPr>
            <a:xfrm>
              <a:off x="3664" y="2731"/>
              <a:ext cx="7576" cy="2012"/>
            </a:xfrm>
            <a:prstGeom prst="roundRect">
              <a:avLst>
                <a:gd name="adj" fmla="val 500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grpSp>
          <p:nvGrpSpPr>
            <p:cNvPr id="2058" name="组合 10"/>
            <p:cNvGrpSpPr/>
            <p:nvPr/>
          </p:nvGrpSpPr>
          <p:grpSpPr bwMode="auto">
            <a:xfrm>
              <a:off x="3937" y="2831"/>
              <a:ext cx="7028" cy="1812"/>
              <a:chOff x="3937" y="2831"/>
              <a:chExt cx="7028" cy="1812"/>
            </a:xfrm>
          </p:grpSpPr>
          <p:sp>
            <p:nvSpPr>
              <p:cNvPr id="219" name=" 219"/>
              <p:cNvSpPr/>
              <p:nvPr/>
            </p:nvSpPr>
            <p:spPr>
              <a:xfrm>
                <a:off x="3937" y="2831"/>
                <a:ext cx="7028" cy="1812"/>
              </a:xfrm>
              <a:prstGeom prst="roundRect">
                <a:avLst>
                  <a:gd name="adj" fmla="val 50000"/>
                </a:avLst>
              </a:prstGeom>
              <a:solidFill>
                <a:srgbClr val="8697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060" name="文本框 7"/>
              <p:cNvSpPr txBox="1">
                <a:spLocks noChangeArrowheads="1"/>
              </p:cNvSpPr>
              <p:nvPr/>
            </p:nvSpPr>
            <p:spPr bwMode="auto">
              <a:xfrm>
                <a:off x="4277" y="3235"/>
                <a:ext cx="6302" cy="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rPr>
                  <a:t>导游基础知识</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sp>
        <p:nvSpPr>
          <p:cNvPr id="9" name="文本框 8"/>
          <p:cNvSpPr txBox="1">
            <a:spLocks noChangeArrowheads="1"/>
          </p:cNvSpPr>
          <p:nvPr/>
        </p:nvSpPr>
        <p:spPr bwMode="auto">
          <a:xfrm>
            <a:off x="1560195" y="2348865"/>
            <a:ext cx="918781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spc="400" dirty="0" smtClean="0">
                <a:solidFill>
                  <a:srgbClr val="6B8866"/>
                </a:solidFill>
                <a:latin typeface="华文新魏" panose="02010800040101010101" pitchFamily="2" charset="-122"/>
                <a:ea typeface="华文新魏" panose="02010800040101010101" pitchFamily="2" charset="-122"/>
                <a:cs typeface="+mn-ea"/>
              </a:rPr>
              <a:t>专题</a:t>
            </a:r>
            <a:r>
              <a:rPr lang="zh-CN" altLang="en-US" sz="3600" spc="400" dirty="0" smtClean="0">
                <a:solidFill>
                  <a:srgbClr val="6B8866"/>
                </a:solidFill>
                <a:latin typeface="华文新魏" panose="02010800040101010101" pitchFamily="2" charset="-122"/>
                <a:ea typeface="华文新魏" panose="02010800040101010101" pitchFamily="2" charset="-122"/>
                <a:cs typeface="+mn-ea"/>
              </a:rPr>
              <a:t>八</a:t>
            </a:r>
            <a:r>
              <a:rPr lang="en-US" altLang="zh-CN" sz="3600" spc="400" dirty="0" smtClean="0">
                <a:solidFill>
                  <a:srgbClr val="6B8866"/>
                </a:solidFill>
                <a:latin typeface="华文新魏" panose="02010800040101010101" pitchFamily="2" charset="-122"/>
                <a:ea typeface="华文新魏" panose="02010800040101010101" pitchFamily="2" charset="-122"/>
                <a:cs typeface="+mn-ea"/>
              </a:rPr>
              <a:t>  </a:t>
            </a:r>
            <a:r>
              <a:rPr lang="zh-CN" altLang="en-US" sz="3600" spc="400" dirty="0" smtClean="0">
                <a:solidFill>
                  <a:srgbClr val="6B8866"/>
                </a:solidFill>
                <a:latin typeface="华文新魏" panose="02010800040101010101" pitchFamily="2" charset="-122"/>
                <a:ea typeface="华文新魏" panose="02010800040101010101" pitchFamily="2" charset="-122"/>
                <a:cs typeface="+mn-ea"/>
                <a:sym typeface="+mn-ea"/>
              </a:rPr>
              <a:t>青藏</a:t>
            </a:r>
            <a:r>
              <a:rPr lang="en-US" altLang="zh-CN" sz="3600" spc="400" dirty="0" smtClean="0">
                <a:solidFill>
                  <a:srgbClr val="6B8866"/>
                </a:solidFill>
                <a:latin typeface="华文新魏" panose="02010800040101010101" pitchFamily="2" charset="-122"/>
                <a:ea typeface="华文新魏" panose="02010800040101010101" pitchFamily="2" charset="-122"/>
                <a:cs typeface="+mn-ea"/>
              </a:rPr>
              <a:t>地区—世界屋脊 藏域秘境</a:t>
            </a:r>
            <a:endParaRPr lang="en-US" altLang="zh-CN" sz="3600" spc="400" dirty="0" smtClean="0">
              <a:solidFill>
                <a:srgbClr val="6B8866"/>
              </a:solidFill>
              <a:latin typeface="华文新魏" panose="02010800040101010101" pitchFamily="2" charset="-122"/>
              <a:ea typeface="华文新魏" panose="02010800040101010101" pitchFamily="2" charset="-122"/>
              <a:cs typeface="+mn-ea"/>
            </a:endParaRPr>
          </a:p>
        </p:txBody>
      </p:sp>
      <p:pic>
        <p:nvPicPr>
          <p:cNvPr id="4" name="图片 3" descr="5408f105d31def90e98830dffc7fc8b4"/>
          <p:cNvPicPr>
            <a:picLocks noChangeAspect="1" noChangeArrowheads="1"/>
          </p:cNvPicPr>
          <p:nvPr/>
        </p:nvPicPr>
        <p:blipFill>
          <a:blip r:embed="rId5">
            <a:extLst>
              <a:ext uri="{28A0092B-C50C-407E-A947-70E740481C1C}">
                <a14:useLocalDpi xmlns:a14="http://schemas.microsoft.com/office/drawing/2010/main" val="0"/>
              </a:ext>
            </a:extLst>
          </a:blip>
          <a:srcRect t="24457" b="38336"/>
          <a:stretch>
            <a:fillRect/>
          </a:stretch>
        </p:blipFill>
        <p:spPr bwMode="auto">
          <a:xfrm>
            <a:off x="695960" y="1341755"/>
            <a:ext cx="3828415" cy="71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bwMode="auto">
          <a:xfrm>
            <a:off x="497205" y="109220"/>
            <a:ext cx="1090295" cy="1157605"/>
            <a:chOff x="3423" y="1821"/>
            <a:chExt cx="1619" cy="2697"/>
          </a:xfrm>
        </p:grpSpPr>
        <p:pic>
          <p:nvPicPr>
            <p:cNvPr id="2055" name="图片 2" descr="7ae253324a9dc50efcc2889339175ecd"/>
            <p:cNvPicPr>
              <a:picLocks noChangeAspect="1" noChangeArrowheads="1"/>
            </p:cNvPicPr>
            <p:nvPr/>
          </p:nvPicPr>
          <p:blipFill>
            <a:blip r:embed="rId6" cstate="print">
              <a:extLst>
                <a:ext uri="{28A0092B-C50C-407E-A947-70E740481C1C}">
                  <a14:useLocalDpi xmlns:a14="http://schemas.microsoft.com/office/drawing/2010/main" val="0"/>
                </a:ext>
              </a:extLst>
            </a:blip>
            <a:srcRect l="29500" t="13472" r="32153" b="22653"/>
            <a:stretch>
              <a:fillRect/>
            </a:stretch>
          </p:blipFill>
          <p:spPr bwMode="auto">
            <a:xfrm>
              <a:off x="3423" y="1821"/>
              <a:ext cx="1619" cy="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文本框 5"/>
            <p:cNvSpPr txBox="1">
              <a:spLocks noChangeArrowheads="1"/>
            </p:cNvSpPr>
            <p:nvPr/>
          </p:nvSpPr>
          <p:spPr bwMode="auto">
            <a:xfrm>
              <a:off x="3742" y="2106"/>
              <a:ext cx="1002" cy="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chemeClr val="bg1"/>
                  </a:solidFill>
                  <a:latin typeface="字酷堂明行体(个人非商业)" pitchFamily="49" charset="-122"/>
                  <a:ea typeface="字酷堂明行体(个人非商业)" pitchFamily="49" charset="-122"/>
                </a:rPr>
                <a:t>地方</a:t>
              </a:r>
              <a:endParaRPr lang="zh-CN" altLang="en-US" sz="3200" b="1">
                <a:solidFill>
                  <a:schemeClr val="bg1"/>
                </a:solidFill>
                <a:latin typeface="字酷堂明行体(个人非商业)" pitchFamily="49" charset="-122"/>
                <a:ea typeface="字酷堂明行体(个人非商业)" pitchFamily="49" charset="-122"/>
              </a:endParaRPr>
            </a:p>
          </p:txBody>
        </p:sp>
      </p:grpSp>
      <p:sp>
        <p:nvSpPr>
          <p:cNvPr id="21" name="TextBox 7"/>
          <p:cNvSpPr>
            <a:spLocks noChangeArrowheads="1"/>
          </p:cNvSpPr>
          <p:nvPr>
            <p:custDataLst>
              <p:tags r:id="rId7"/>
            </p:custDataLst>
          </p:nvPr>
        </p:nvSpPr>
        <p:spPr bwMode="auto">
          <a:xfrm>
            <a:off x="1402080" y="3501390"/>
            <a:ext cx="9222740" cy="615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a:defRPr/>
            </a:pPr>
            <a:r>
              <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学习情景二 </a:t>
            </a:r>
            <a:r>
              <a:rPr lang="en-US" altLang="zh-CN"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雪域藏乡——西藏自治区</a:t>
            </a:r>
            <a:endPar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p:tgtEl>
                                          <p:spTgt spid="4"/>
                                        </p:tgtEl>
                                        <p:attrNameLst>
                                          <p:attrName>ppt_y</p:attrName>
                                        </p:attrNameLst>
                                      </p:cBhvr>
                                      <p:tavLst>
                                        <p:tav tm="0">
                                          <p:val>
                                            <p:strVal val="#ppt_y-#ppt_h*1.125000"/>
                                          </p:val>
                                        </p:tav>
                                        <p:tav tm="100000">
                                          <p:val>
                                            <p:strVal val="#ppt_y"/>
                                          </p:val>
                                        </p:tav>
                                      </p:tavLst>
                                    </p:anim>
                                    <p:animEffect transition="in" filter="wipe(down)">
                                      <p:cBhvr>
                                        <p:cTn id="21" dur="500"/>
                                        <p:tgtEl>
                                          <p:spTgt spid="4"/>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1"/>
                                        </p:tgtEl>
                                        <p:attrNameLst>
                                          <p:attrName>style.visibility</p:attrName>
                                        </p:attrNameLst>
                                      </p:cBhvr>
                                      <p:to>
                                        <p:strVal val="visible"/>
                                      </p:to>
                                    </p:set>
                                    <p:anim by="(-#ppt_w*2)" calcmode="lin" valueType="num">
                                      <p:cBhvr rctx="PPT">
                                        <p:cTn id="30" dur="500" autoRev="1" fill="hold">
                                          <p:stCondLst>
                                            <p:cond delay="0"/>
                                          </p:stCondLst>
                                        </p:cTn>
                                        <p:tgtEl>
                                          <p:spTgt spid="21"/>
                                        </p:tgtEl>
                                        <p:attrNameLst>
                                          <p:attrName>ppt_w</p:attrName>
                                        </p:attrNameLst>
                                      </p:cBhvr>
                                    </p:anim>
                                    <p:anim by="(#ppt_w*0.50)" calcmode="lin" valueType="num">
                                      <p:cBhvr>
                                        <p:cTn id="31" dur="500" decel="50000" autoRev="1" fill="hold">
                                          <p:stCondLst>
                                            <p:cond delay="0"/>
                                          </p:stCondLst>
                                        </p:cTn>
                                        <p:tgtEl>
                                          <p:spTgt spid="21"/>
                                        </p:tgtEl>
                                        <p:attrNameLst>
                                          <p:attrName>ppt_x</p:attrName>
                                        </p:attrNameLst>
                                      </p:cBhvr>
                                    </p:anim>
                                    <p:anim from="(-#ppt_h/2)" to="(#ppt_y)" calcmode="lin" valueType="num">
                                      <p:cBhvr>
                                        <p:cTn id="32" dur="1000" fill="hold">
                                          <p:stCondLst>
                                            <p:cond delay="0"/>
                                          </p:stCondLst>
                                        </p:cTn>
                                        <p:tgtEl>
                                          <p:spTgt spid="21"/>
                                        </p:tgtEl>
                                        <p:attrNameLst>
                                          <p:attrName>ppt_y</p:attrName>
                                        </p:attrNameLst>
                                      </p:cBhvr>
                                    </p:anim>
                                    <p:animRot by="21600000">
                                      <p:cBhvr>
                                        <p:cTn id="33" dur="1000" fill="hold">
                                          <p:stCondLst>
                                            <p:cond delay="0"/>
                                          </p:stCondLst>
                                        </p:cTn>
                                        <p:tgtEl>
                                          <p:spTgt spid="21"/>
                                        </p:tgtEl>
                                        <p:attrNameLst>
                                          <p:attrName>r</p:attrName>
                                        </p:attrNameLst>
                                      </p:cBhvr>
                                    </p:animRot>
                                  </p:childTnLst>
                                </p:cTn>
                              </p:par>
                            </p:childTnLst>
                          </p:cTn>
                        </p:par>
                        <p:par>
                          <p:cTn id="34" fill="hold">
                            <p:stCondLst>
                              <p:cond delay="5300"/>
                            </p:stCondLst>
                            <p:childTnLst>
                              <p:par>
                                <p:cTn id="35" presetID="36" presetClass="emph" presetSubtype="0" fill="hold" grpId="1" nodeType="afterEffect">
                                  <p:stCondLst>
                                    <p:cond delay="0"/>
                                  </p:stCondLst>
                                  <p:iterate type="lt">
                                    <p:tmPct val="10000"/>
                                  </p:iterate>
                                  <p:childTnLst>
                                    <p:animScale>
                                      <p:cBhvr>
                                        <p:cTn id="36" dur="250" autoRev="1" fill="hold">
                                          <p:stCondLst>
                                            <p:cond delay="0"/>
                                          </p:stCondLst>
                                        </p:cTn>
                                        <p:tgtEl>
                                          <p:spTgt spid="21"/>
                                        </p:tgtEl>
                                      </p:cBhvr>
                                      <p:to x="80000" y="100000"/>
                                    </p:animScale>
                                    <p:anim by="(#ppt_w*0.10)" calcmode="lin" valueType="num">
                                      <p:cBhvr>
                                        <p:cTn id="37" dur="250" autoRev="1" fill="hold">
                                          <p:stCondLst>
                                            <p:cond delay="0"/>
                                          </p:stCondLst>
                                        </p:cTn>
                                        <p:tgtEl>
                                          <p:spTgt spid="21"/>
                                        </p:tgtEl>
                                        <p:attrNameLst>
                                          <p:attrName>ppt_x</p:attrName>
                                        </p:attrNameLst>
                                      </p:cBhvr>
                                    </p:anim>
                                    <p:anim by="(-#ppt_w*0.10)" calcmode="lin" valueType="num">
                                      <p:cBhvr>
                                        <p:cTn id="38" dur="250" autoRev="1" fill="hold">
                                          <p:stCondLst>
                                            <p:cond delay="0"/>
                                          </p:stCondLst>
                                        </p:cTn>
                                        <p:tgtEl>
                                          <p:spTgt spid="21"/>
                                        </p:tgtEl>
                                        <p:attrNameLst>
                                          <p:attrName>ppt_y</p:attrName>
                                        </p:attrNameLst>
                                      </p:cBhvr>
                                    </p:anim>
                                    <p:animRot by="-480000">
                                      <p:cBhvr>
                                        <p:cTn id="39" dur="2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968240" cy="948055"/>
            <a:chOff x="302" y="4039"/>
            <a:chExt cx="7824"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7521"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二、西藏自治区</a:t>
              </a:r>
              <a:r>
                <a:rPr lang="zh-CN" altLang="en-US" sz="2800" b="1">
                  <a:solidFill>
                    <a:srgbClr val="FFFFFF"/>
                  </a:solidFill>
                  <a:latin typeface="微软雅黑" panose="020B0503020204020204" pitchFamily="34" charset="-122"/>
                  <a:ea typeface="微软雅黑" panose="020B0503020204020204" pitchFamily="34" charset="-122"/>
                </a:rPr>
                <a:t>历史</a:t>
              </a:r>
              <a:r>
                <a:rPr lang="zh-CN" altLang="en-US" sz="2800" b="1">
                  <a:solidFill>
                    <a:srgbClr val="FFFFFF"/>
                  </a:solidFill>
                  <a:latin typeface="微软雅黑" panose="020B0503020204020204" pitchFamily="34" charset="-122"/>
                  <a:ea typeface="微软雅黑" panose="020B0503020204020204" pitchFamily="34" charset="-122"/>
                </a:rPr>
                <a:t>沿革</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1272" name="Rectangle 3"/>
          <p:cNvSpPr>
            <a:spLocks noChangeArrowheads="1"/>
          </p:cNvSpPr>
          <p:nvPr/>
        </p:nvSpPr>
        <p:spPr bwMode="auto">
          <a:xfrm>
            <a:off x="890905" y="1659890"/>
            <a:ext cx="10083800" cy="3448050"/>
          </a:xfrm>
          <a:prstGeom prst="rect">
            <a:avLst/>
          </a:prstGeom>
          <a:solidFill>
            <a:srgbClr val="C79F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3840" tIns="243840" rIns="243840" bIns="24384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Aft>
                <a:spcPts val="1065"/>
              </a:spcAft>
              <a:buClr>
                <a:schemeClr val="accent1"/>
              </a:buClr>
            </a:pP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早在4000年多年前，藏族的祖先就在雅鲁藏布江流域繁衍生息了。两汉时属西羌人的一支。1951年5月23日，中央人民政府与西藏地方政府签订《中央人民政府和西藏地方政府关于和平解放西藏办法的协议》，西藏和平解放。1956年，西藏自治区筹备委员会成立。1965年，西藏自治区正式成立。</a:t>
            </a:r>
            <a:endParaRPr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7" name="Freeform 6"/>
          <p:cNvSpPr>
            <a:spLocks noChangeArrowheads="1"/>
          </p:cNvSpPr>
          <p:nvPr>
            <p:custDataLst>
              <p:tags r:id="rId7"/>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
        <p:nvSpPr>
          <p:cNvPr id="2" name="矩形 1"/>
          <p:cNvSpPr/>
          <p:nvPr>
            <p:custDataLst>
              <p:tags r:id="rId8"/>
            </p:custDataLst>
          </p:nvPr>
        </p:nvSpPr>
        <p:spPr>
          <a:xfrm>
            <a:off x="6598285" y="188595"/>
            <a:ext cx="6283960" cy="56515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box(in)">
                                      <p:cBhvr>
                                        <p:cTn id="11"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赏</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增</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见</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识</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贰</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994275" cy="948055"/>
            <a:chOff x="302" y="4039"/>
            <a:chExt cx="7865"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7562"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一、西藏自治区</a:t>
              </a:r>
              <a:r>
                <a:rPr lang="zh-CN" altLang="en-US" sz="2800" b="1">
                  <a:solidFill>
                    <a:srgbClr val="FFFFFF"/>
                  </a:solidFill>
                  <a:latin typeface="微软雅黑" panose="020B0503020204020204" pitchFamily="34" charset="-122"/>
                  <a:ea typeface="微软雅黑" panose="020B0503020204020204" pitchFamily="34" charset="-122"/>
                </a:rPr>
                <a:t>民族民俗</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1272" name="Rectangle 3"/>
          <p:cNvSpPr>
            <a:spLocks noChangeArrowheads="1"/>
          </p:cNvSpPr>
          <p:nvPr/>
        </p:nvSpPr>
        <p:spPr bwMode="auto">
          <a:xfrm>
            <a:off x="890905" y="1588135"/>
            <a:ext cx="10083800" cy="4457065"/>
          </a:xfrm>
          <a:prstGeom prst="rect">
            <a:avLst/>
          </a:prstGeom>
          <a:solidFill>
            <a:srgbClr val="C79F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3840" tIns="243840" rIns="243840" bIns="24384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Aft>
                <a:spcPts val="1065"/>
              </a:spcAft>
              <a:buClr>
                <a:schemeClr val="accent1"/>
              </a:buClr>
            </a:pP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西藏是一个个性鲜明的高原民族，他们在服饰、美食、民居与节庆、歌舞等各方面无一不流露出高原的独特韵味，西藏以藏族为主体的少数民族自治区，全区还有汉族、门巴族、珞巴族、回族、纳西族等民族及未识别民族成分的僜人、夏尔巴人。藏族是我国节日庆典最多的民族之一，较具代表性的传统节日有藏历新年、望果节、林卡节等，大型的宗教节日有雪顿节、传昭大法会等。</a:t>
            </a:r>
            <a:endParaRPr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pic>
        <p:nvPicPr>
          <p:cNvPr id="10251" name="图片 1" descr="20e31e383a8aee5f6345161a0678d907"/>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r="24063"/>
          <a:stretch>
            <a:fillRect/>
          </a:stretch>
        </p:blipFill>
        <p:spPr bwMode="auto">
          <a:xfrm>
            <a:off x="10057290" y="4869180"/>
            <a:ext cx="2535767"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6"/>
          <p:cNvSpPr>
            <a:spLocks noChangeArrowheads="1"/>
          </p:cNvSpPr>
          <p:nvPr>
            <p:custDataLst>
              <p:tags r:id="rId9"/>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
        <p:nvSpPr>
          <p:cNvPr id="2" name="矩形 1"/>
          <p:cNvSpPr/>
          <p:nvPr>
            <p:custDataLst>
              <p:tags r:id="rId10"/>
            </p:custDataLst>
          </p:nvPr>
        </p:nvSpPr>
        <p:spPr>
          <a:xfrm>
            <a:off x="6598285" y="188595"/>
            <a:ext cx="6283960" cy="56515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box(in)">
                                      <p:cBhvr>
                                        <p:cTn id="11"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895850" cy="948055"/>
            <a:chOff x="302" y="4039"/>
            <a:chExt cx="7710"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7407"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二、西藏自治区风俗</a:t>
              </a:r>
              <a:r>
                <a:rPr lang="zh-CN" altLang="en-US" sz="2800" b="1">
                  <a:solidFill>
                    <a:srgbClr val="FFFFFF"/>
                  </a:solidFill>
                  <a:latin typeface="微软雅黑" panose="020B0503020204020204" pitchFamily="34" charset="-122"/>
                  <a:ea typeface="微软雅黑" panose="020B0503020204020204" pitchFamily="34" charset="-122"/>
                </a:rPr>
                <a:t>特产</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1272" name="Rectangle 3"/>
          <p:cNvSpPr>
            <a:spLocks noChangeArrowheads="1"/>
          </p:cNvSpPr>
          <p:nvPr/>
        </p:nvSpPr>
        <p:spPr bwMode="auto">
          <a:xfrm>
            <a:off x="890905" y="1516380"/>
            <a:ext cx="10083800" cy="5485130"/>
          </a:xfrm>
          <a:prstGeom prst="rect">
            <a:avLst/>
          </a:prstGeom>
          <a:solidFill>
            <a:srgbClr val="C79F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3840" tIns="243840" rIns="243840" bIns="24384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Aft>
                <a:spcPts val="1065"/>
              </a:spcAft>
              <a:buClr>
                <a:schemeClr val="accent1"/>
              </a:buClr>
            </a:pP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西藏作为中国的一个自治区，拥有独特的地理环境，丰富的文化遗产和独特的特产。藏香是一种传统的香料被用于宗教仪式和日常生活中，具有浓郁的香气；藏毯以其精湛的手工技艺、鲜明的色彩和丰富的图案而著名，是西藏的代表性工艺品；唐卡是一种寺庙壁画，通常用于宗教仪式和装饰，以其精美的绘画技艺和宗教主题而著名。藏族有独特的食品结构和饮食习惯，酥油、茶叶、糌粑、牛羊肉被称为西藏饮食的“四宝”。藏餐是中国餐饮系列中的流派之一，分为主食、菜肴、汤三大类。</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pic>
        <p:nvPicPr>
          <p:cNvPr id="7174" name="图片 2" descr="dd0e88cf6e08174c83962602a5c72f41"/>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10062845" y="5517515"/>
            <a:ext cx="2130425" cy="136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图片 4" descr="3b58f9183462905636822bc5575ae31f"/>
          <p:cNvPicPr>
            <a:picLocks noChangeAspect="1" noChangeArrowheads="1"/>
          </p:cNvPicPr>
          <p:nvPr>
            <p:custDataLst>
              <p:tags r:id="rId9"/>
            </p:custDataLst>
          </p:nvPr>
        </p:nvPicPr>
        <p:blipFill>
          <a:blip r:embed="rId10">
            <a:extLst>
              <a:ext uri="{28A0092B-C50C-407E-A947-70E740481C1C}">
                <a14:useLocalDpi xmlns:a14="http://schemas.microsoft.com/office/drawing/2010/main" val="0"/>
              </a:ext>
            </a:extLst>
          </a:blip>
          <a:srcRect/>
          <a:stretch>
            <a:fillRect/>
          </a:stretch>
        </p:blipFill>
        <p:spPr bwMode="auto">
          <a:xfrm>
            <a:off x="10417175" y="753745"/>
            <a:ext cx="1782445" cy="181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6"/>
          <p:cNvSpPr>
            <a:spLocks noChangeArrowheads="1"/>
          </p:cNvSpPr>
          <p:nvPr>
            <p:custDataLst>
              <p:tags r:id="rId1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
        <p:nvSpPr>
          <p:cNvPr id="2" name="矩形 1"/>
          <p:cNvSpPr/>
          <p:nvPr>
            <p:custDataLst>
              <p:tags r:id="rId12"/>
            </p:custDataLst>
          </p:nvPr>
        </p:nvSpPr>
        <p:spPr>
          <a:xfrm>
            <a:off x="6598285" y="188595"/>
            <a:ext cx="6283960" cy="56515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box(in)">
                                      <p:cBhvr>
                                        <p:cTn id="11" dur="2000"/>
                                        <p:tgtEl>
                                          <p:spTgt spid="11272"/>
                                        </p:tgtEl>
                                      </p:cBhvr>
                                    </p:animEffect>
                                  </p:childTnLst>
                                </p:cTn>
                              </p:par>
                            </p:childTnLst>
                          </p:cTn>
                        </p:par>
                        <p:par>
                          <p:cTn id="12" fill="hold">
                            <p:stCondLst>
                              <p:cond delay="3000"/>
                            </p:stCondLst>
                            <p:childTnLst>
                              <p:par>
                                <p:cTn id="13" presetID="42" presetClass="entr" presetSubtype="0" fill="hold" nodeType="afterEffect">
                                  <p:stCondLst>
                                    <p:cond delay="0"/>
                                  </p:stCondLst>
                                  <p:childTnLst>
                                    <p:set>
                                      <p:cBhvr>
                                        <p:cTn id="14" dur="1" fill="hold">
                                          <p:stCondLst>
                                            <p:cond delay="0"/>
                                          </p:stCondLst>
                                        </p:cTn>
                                        <p:tgtEl>
                                          <p:spTgt spid="25605"/>
                                        </p:tgtEl>
                                        <p:attrNameLst>
                                          <p:attrName>style.visibility</p:attrName>
                                        </p:attrNameLst>
                                      </p:cBhvr>
                                      <p:to>
                                        <p:strVal val="visible"/>
                                      </p:to>
                                    </p:set>
                                    <p:animEffect transition="in" filter="fade">
                                      <p:cBhvr>
                                        <p:cTn id="15" dur="1000"/>
                                        <p:tgtEl>
                                          <p:spTgt spid="25605"/>
                                        </p:tgtEl>
                                      </p:cBhvr>
                                    </p:animEffect>
                                    <p:anim calcmode="lin" valueType="num">
                                      <p:cBhvr>
                                        <p:cTn id="16" dur="1000" fill="hold"/>
                                        <p:tgtEl>
                                          <p:spTgt spid="25605"/>
                                        </p:tgtEl>
                                        <p:attrNameLst>
                                          <p:attrName>ppt_x</p:attrName>
                                        </p:attrNameLst>
                                      </p:cBhvr>
                                      <p:tavLst>
                                        <p:tav tm="0">
                                          <p:val>
                                            <p:strVal val="#ppt_x"/>
                                          </p:val>
                                        </p:tav>
                                        <p:tav tm="100000">
                                          <p:val>
                                            <p:strVal val="#ppt_x"/>
                                          </p:val>
                                        </p:tav>
                                      </p:tavLst>
                                    </p:anim>
                                    <p:anim calcmode="lin" valueType="num">
                                      <p:cBhvr>
                                        <p:cTn id="17" dur="1000" fill="hold"/>
                                        <p:tgtEl>
                                          <p:spTgt spid="256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述</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展</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自</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信</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叁</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2846" y="-309034"/>
            <a:ext cx="184730"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zh-CN"/>
          </a:p>
        </p:txBody>
      </p:sp>
      <p:sp>
        <p:nvSpPr>
          <p:cNvPr id="16394" name="Text Box 4"/>
          <p:cNvSpPr txBox="1">
            <a:spLocks noChangeArrowheads="1"/>
          </p:cNvSpPr>
          <p:nvPr/>
        </p:nvSpPr>
        <p:spPr bwMode="auto">
          <a:xfrm>
            <a:off x="832645" y="6248400"/>
            <a:ext cx="1185756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4265" b="1">
                <a:latin typeface="黑体" panose="02010609060101010101" charset="-122"/>
                <a:ea typeface="黑体" panose="02010609060101010101" charset="-122"/>
              </a:rPr>
              <a:t> </a:t>
            </a:r>
            <a:r>
              <a:rPr lang="zh-CN" altLang="zh-CN" sz="1865">
                <a:latin typeface="微软雅黑" panose="020B0503020204020204" pitchFamily="34" charset="-122"/>
                <a:ea typeface="微软雅黑" panose="020B0503020204020204" pitchFamily="34" charset="-122"/>
              </a:rPr>
              <a:t> </a:t>
            </a:r>
            <a:endParaRPr lang="zh-CN" altLang="zh-CN" sz="1865">
              <a:latin typeface="微软雅黑" panose="020B0503020204020204" pitchFamily="34" charset="-122"/>
              <a:ea typeface="微软雅黑" panose="020B0503020204020204" pitchFamily="34" charset="-122"/>
            </a:endParaRPr>
          </a:p>
        </p:txBody>
      </p:sp>
      <p:sp>
        <p:nvSpPr>
          <p:cNvPr id="7" name="左大括号 6"/>
          <p:cNvSpPr/>
          <p:nvPr/>
        </p:nvSpPr>
        <p:spPr>
          <a:xfrm>
            <a:off x="4440555" y="1393190"/>
            <a:ext cx="720090" cy="3703320"/>
          </a:xfrm>
          <a:prstGeom prst="leftBrac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grpSp>
        <p:nvGrpSpPr>
          <p:cNvPr id="8" name="组合 7"/>
          <p:cNvGrpSpPr/>
          <p:nvPr/>
        </p:nvGrpSpPr>
        <p:grpSpPr>
          <a:xfrm>
            <a:off x="-22200" y="2493645"/>
            <a:ext cx="4912797" cy="948055"/>
            <a:chOff x="-74" y="4039"/>
            <a:chExt cx="6465"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323" y="4380"/>
              <a:ext cx="606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一、西藏自治区文化</a:t>
              </a:r>
              <a:r>
                <a:rPr lang="zh-CN" altLang="en-US" sz="2800" b="1">
                  <a:solidFill>
                    <a:srgbClr val="FFFFFF"/>
                  </a:solidFill>
                  <a:latin typeface="微软雅黑" panose="020B0503020204020204" pitchFamily="34" charset="-122"/>
                  <a:ea typeface="微软雅黑" panose="020B0503020204020204" pitchFamily="34" charset="-122"/>
                </a:rPr>
                <a:t>艺术</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74"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nvPicPr>
          <p:blipFill>
            <a:blip r:embed="rId4"/>
            <a:stretch>
              <a:fillRect/>
            </a:stretch>
          </p:blipFill>
          <p:spPr>
            <a:xfrm>
              <a:off x="8807" y="95"/>
              <a:ext cx="1694" cy="1287"/>
            </a:xfrm>
            <a:prstGeom prst="rect">
              <a:avLst/>
            </a:prstGeom>
          </p:spPr>
        </p:pic>
        <p:sp>
          <p:nvSpPr>
            <p:cNvPr id="53" name="矩形 52"/>
            <p:cNvSpPr/>
            <p:nvPr>
              <p:custDataLst>
                <p:tags r:id="rId5"/>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5325745" y="1196340"/>
            <a:ext cx="372808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西</a:t>
            </a:r>
            <a:r>
              <a:rPr lang="zh-CN" altLang="en-US" sz="2800" b="1">
                <a:solidFill>
                  <a:srgbClr val="FFFFFF"/>
                </a:solidFill>
                <a:latin typeface="微软雅黑" panose="020B0503020204020204" pitchFamily="34" charset="-122"/>
                <a:ea typeface="微软雅黑" panose="020B0503020204020204" pitchFamily="34" charset="-122"/>
              </a:rPr>
              <a:t>藏文化</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 name="TextBox 4"/>
          <p:cNvSpPr txBox="1">
            <a:spLocks noChangeArrowheads="1"/>
          </p:cNvSpPr>
          <p:nvPr/>
        </p:nvSpPr>
        <p:spPr bwMode="auto">
          <a:xfrm>
            <a:off x="5304790" y="4436745"/>
            <a:ext cx="3749040"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文学曲艺</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6"/>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
        <p:nvSpPr>
          <p:cNvPr id="2" name="矩形 1"/>
          <p:cNvSpPr/>
          <p:nvPr>
            <p:custDataLst>
              <p:tags r:id="rId7"/>
            </p:custDataLst>
          </p:nvPr>
        </p:nvSpPr>
        <p:spPr>
          <a:xfrm>
            <a:off x="6598285" y="188595"/>
            <a:ext cx="6283960" cy="56515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8" fill="hold" grpId="0" nodeType="withEffect">
                                  <p:stCondLst>
                                    <p:cond delay="0"/>
                                  </p:stCondLst>
                                  <p:childTnLst>
                                    <p:set>
                                      <p:cBhvr>
                                        <p:cTn id="17" dur="1000"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ldLvl="0" animBg="1"/>
      <p:bldP spid="1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896486" cy="948055"/>
            <a:chOff x="302" y="4039"/>
            <a:chExt cx="6923"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620"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一、西藏自治区</a:t>
              </a:r>
              <a:r>
                <a:rPr lang="zh-CN" altLang="en-US" sz="2800" b="1">
                  <a:solidFill>
                    <a:srgbClr val="FFFFFF"/>
                  </a:solidFill>
                  <a:latin typeface="微软雅黑" panose="020B0503020204020204" pitchFamily="34" charset="-122"/>
                  <a:ea typeface="微软雅黑" panose="020B0503020204020204" pitchFamily="34" charset="-122"/>
                </a:rPr>
                <a:t>文化</a:t>
              </a:r>
              <a:r>
                <a:rPr lang="zh-CN" altLang="en-US" sz="2800" b="1">
                  <a:solidFill>
                    <a:srgbClr val="FFFFFF"/>
                  </a:solidFill>
                  <a:latin typeface="微软雅黑" panose="020B0503020204020204" pitchFamily="34" charset="-122"/>
                  <a:ea typeface="微软雅黑" panose="020B0503020204020204" pitchFamily="34" charset="-122"/>
                </a:rPr>
                <a:t>艺术</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grpSp>
        <p:nvGrpSpPr>
          <p:cNvPr id="2" name="组合 1"/>
          <p:cNvGrpSpPr/>
          <p:nvPr/>
        </p:nvGrpSpPr>
        <p:grpSpPr>
          <a:xfrm>
            <a:off x="538480" y="2675255"/>
            <a:ext cx="11205210" cy="3601720"/>
            <a:chOff x="1663" y="4267"/>
            <a:chExt cx="16830" cy="5672"/>
          </a:xfrm>
        </p:grpSpPr>
        <p:sp>
          <p:nvSpPr>
            <p:cNvPr id="219" name=" 219"/>
            <p:cNvSpPr/>
            <p:nvPr>
              <p:custDataLst>
                <p:tags r:id="rId7"/>
              </p:custDataLst>
            </p:nvPr>
          </p:nvSpPr>
          <p:spPr>
            <a:xfrm>
              <a:off x="1663" y="4289"/>
              <a:ext cx="16830" cy="5650"/>
            </a:xfrm>
            <a:prstGeom prst="roundRect">
              <a:avLst>
                <a:gd name="adj" fmla="val 50000"/>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0483" name="Rectangle 3"/>
            <p:cNvSpPr>
              <a:spLocks noChangeArrowheads="1"/>
            </p:cNvSpPr>
            <p:nvPr>
              <p:custDataLst>
                <p:tags r:id="rId8"/>
              </p:custDataLst>
            </p:nvPr>
          </p:nvSpPr>
          <p:spPr bwMode="auto">
            <a:xfrm>
              <a:off x="1900" y="4267"/>
              <a:ext cx="15722" cy="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pPr>
              <a:r>
                <a:rPr lang="zh-CN" altLang="zh-CN" b="1">
                  <a:ea typeface="仿宋_GB2312" pitchFamily="49" charset="-122"/>
                </a:rPr>
                <a:t>     </a:t>
              </a:r>
              <a:r>
                <a:rPr lang="en-US" altLang="zh-CN" b="1">
                  <a:ea typeface="仿宋_GB2312" pitchFamily="49"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西藏民族文化一直是中华文化和世界文化宝库中的一颗璀璨的明珠。藏族本土文化原本是由位于雅鲁藏布江流域中部雅砻河谷的吐蕃文化和位于青藏高原西部的古象雄文化逐渐交融而形成的。到了7世纪松赞干布时期，佛教从中原、印度、尼泊尔传入吐蕃，逐渐形成和发展为独具特色的藏传佛教。</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 name="TextBox 4"/>
          <p:cNvSpPr txBox="1">
            <a:spLocks noChangeArrowheads="1"/>
          </p:cNvSpPr>
          <p:nvPr/>
        </p:nvSpPr>
        <p:spPr bwMode="auto">
          <a:xfrm>
            <a:off x="888365" y="1636395"/>
            <a:ext cx="343344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西藏文化</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9"/>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
        <p:nvSpPr>
          <p:cNvPr id="3" name="矩形 2"/>
          <p:cNvSpPr/>
          <p:nvPr>
            <p:custDataLst>
              <p:tags r:id="rId10"/>
            </p:custDataLst>
          </p:nvPr>
        </p:nvSpPr>
        <p:spPr>
          <a:xfrm>
            <a:off x="6598285" y="188595"/>
            <a:ext cx="6283960" cy="56515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zh-CN" altLang="en-US" sz="2800" b="1">
                  <a:solidFill>
                    <a:srgbClr val="FFFFFF"/>
                  </a:solidFill>
                  <a:latin typeface="微软雅黑" panose="020B0503020204020204" pitchFamily="34" charset="-122"/>
                  <a:ea typeface="微软雅黑" panose="020B0503020204020204" pitchFamily="34" charset="-122"/>
                </a:rPr>
                <a:t>湖北省文化</a:t>
              </a:r>
              <a:r>
                <a:rPr lang="zh-CN" altLang="en-US" sz="2800" b="1">
                  <a:solidFill>
                    <a:srgbClr val="FFFFFF"/>
                  </a:solidFill>
                  <a:latin typeface="微软雅黑" panose="020B0503020204020204" pitchFamily="34" charset="-122"/>
                  <a:ea typeface="微软雅黑" panose="020B0503020204020204" pitchFamily="34" charset="-122"/>
                </a:rPr>
                <a:t>艺术</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grpSp>
        <p:nvGrpSpPr>
          <p:cNvPr id="2" name="组合 1"/>
          <p:cNvGrpSpPr/>
          <p:nvPr/>
        </p:nvGrpSpPr>
        <p:grpSpPr>
          <a:xfrm>
            <a:off x="871220" y="2490470"/>
            <a:ext cx="11062970" cy="4215130"/>
            <a:chOff x="1372" y="3922"/>
            <a:chExt cx="17422" cy="6638"/>
          </a:xfrm>
        </p:grpSpPr>
        <p:sp>
          <p:nvSpPr>
            <p:cNvPr id="219" name=" 219"/>
            <p:cNvSpPr/>
            <p:nvPr>
              <p:custDataLst>
                <p:tags r:id="rId7"/>
              </p:custDataLst>
            </p:nvPr>
          </p:nvSpPr>
          <p:spPr>
            <a:xfrm>
              <a:off x="1372" y="3922"/>
              <a:ext cx="17422" cy="6638"/>
            </a:xfrm>
            <a:prstGeom prst="roundRect">
              <a:avLst>
                <a:gd name="adj" fmla="val 50000"/>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0483" name="Rectangle 3"/>
            <p:cNvSpPr>
              <a:spLocks noChangeArrowheads="1"/>
            </p:cNvSpPr>
            <p:nvPr>
              <p:custDataLst>
                <p:tags r:id="rId8"/>
              </p:custDataLst>
            </p:nvPr>
          </p:nvSpPr>
          <p:spPr bwMode="auto">
            <a:xfrm>
              <a:off x="1819" y="4267"/>
              <a:ext cx="15726" cy="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pPr>
              <a:r>
                <a:rPr lang="zh-CN" altLang="zh-CN" b="1">
                  <a:ea typeface="仿宋_GB2312" pitchFamily="49" charset="-122"/>
                </a:rPr>
                <a:t>  </a:t>
              </a:r>
              <a:r>
                <a:rPr lang="en-US" altLang="zh-CN" b="1">
                  <a:ea typeface="仿宋_GB2312" pitchFamily="49"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14世纪编写的藏文《大藏经》，分为《甘珠尔》《丹珠尔》两大部类，主要内容是从印度翻译过来的著作，包括4500多种藏文书籍。《格萨（斯）尔》已于2009年被列人《人类非物质文化遗产代表作名录》。《仓央嘉措情歌》为藏族诗歌创作开拓了新的诗风，在西藏文学史上享有盛誉。</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 name="TextBox 4"/>
          <p:cNvSpPr txBox="1">
            <a:spLocks noChangeArrowheads="1"/>
          </p:cNvSpPr>
          <p:nvPr/>
        </p:nvSpPr>
        <p:spPr bwMode="auto">
          <a:xfrm>
            <a:off x="888365" y="1636395"/>
            <a:ext cx="388302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文学</a:t>
            </a:r>
            <a:r>
              <a:rPr lang="zh-CN" altLang="en-US" sz="2800" b="1">
                <a:solidFill>
                  <a:srgbClr val="FFFFFF"/>
                </a:solidFill>
                <a:latin typeface="微软雅黑" panose="020B0503020204020204" pitchFamily="34" charset="-122"/>
                <a:ea typeface="微软雅黑" panose="020B0503020204020204" pitchFamily="34" charset="-122"/>
              </a:rPr>
              <a:t>曲艺</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9"/>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
        <p:nvSpPr>
          <p:cNvPr id="3" name="矩形 2"/>
          <p:cNvSpPr/>
          <p:nvPr>
            <p:custDataLst>
              <p:tags r:id="rId10"/>
            </p:custDataLst>
          </p:nvPr>
        </p:nvSpPr>
        <p:spPr>
          <a:xfrm>
            <a:off x="6598285" y="188595"/>
            <a:ext cx="6283960" cy="56515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2846" y="-309034"/>
            <a:ext cx="184730"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zh-CN"/>
          </a:p>
        </p:txBody>
      </p:sp>
      <p:sp>
        <p:nvSpPr>
          <p:cNvPr id="16394" name="Text Box 4"/>
          <p:cNvSpPr txBox="1">
            <a:spLocks noChangeArrowheads="1"/>
          </p:cNvSpPr>
          <p:nvPr/>
        </p:nvSpPr>
        <p:spPr bwMode="auto">
          <a:xfrm>
            <a:off x="832645" y="6248400"/>
            <a:ext cx="1185756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4265" b="1">
                <a:latin typeface="黑体" panose="02010609060101010101" charset="-122"/>
                <a:ea typeface="黑体" panose="02010609060101010101" charset="-122"/>
              </a:rPr>
              <a:t> </a:t>
            </a:r>
            <a:r>
              <a:rPr lang="zh-CN" altLang="zh-CN" sz="1865">
                <a:latin typeface="微软雅黑" panose="020B0503020204020204" pitchFamily="34" charset="-122"/>
                <a:ea typeface="微软雅黑" panose="020B0503020204020204" pitchFamily="34" charset="-122"/>
              </a:rPr>
              <a:t> </a:t>
            </a:r>
            <a:endParaRPr lang="zh-CN" altLang="zh-CN" sz="1865">
              <a:latin typeface="微软雅黑" panose="020B0503020204020204" pitchFamily="34" charset="-122"/>
              <a:ea typeface="微软雅黑" panose="020B0503020204020204" pitchFamily="34" charset="-122"/>
            </a:endParaRPr>
          </a:p>
        </p:txBody>
      </p:sp>
      <p:sp>
        <p:nvSpPr>
          <p:cNvPr id="7" name="左大括号 6"/>
          <p:cNvSpPr/>
          <p:nvPr/>
        </p:nvSpPr>
        <p:spPr>
          <a:xfrm>
            <a:off x="4440555" y="1120775"/>
            <a:ext cx="720090" cy="3975735"/>
          </a:xfrm>
          <a:prstGeom prst="leftBrac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grpSp>
        <p:nvGrpSpPr>
          <p:cNvPr id="8" name="组合 7"/>
          <p:cNvGrpSpPr/>
          <p:nvPr/>
        </p:nvGrpSpPr>
        <p:grpSpPr>
          <a:xfrm>
            <a:off x="48260" y="2493645"/>
            <a:ext cx="4901565" cy="948055"/>
            <a:chOff x="-37" y="4039"/>
            <a:chExt cx="7719"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379" y="4380"/>
              <a:ext cx="7303"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二、西藏自治区旅游</a:t>
              </a:r>
              <a:r>
                <a:rPr lang="zh-CN" altLang="en-US" sz="2800" b="1">
                  <a:solidFill>
                    <a:srgbClr val="FFFFFF"/>
                  </a:solidFill>
                  <a:latin typeface="微软雅黑" panose="020B0503020204020204" pitchFamily="34" charset="-122"/>
                  <a:ea typeface="微软雅黑" panose="020B0503020204020204" pitchFamily="34" charset="-122"/>
                </a:rPr>
                <a:t>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7"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nvPicPr>
          <p:blipFill>
            <a:blip r:embed="rId4"/>
            <a:stretch>
              <a:fillRect/>
            </a:stretch>
          </p:blipFill>
          <p:spPr>
            <a:xfrm>
              <a:off x="8807" y="95"/>
              <a:ext cx="1694" cy="1287"/>
            </a:xfrm>
            <a:prstGeom prst="rect">
              <a:avLst/>
            </a:prstGeom>
          </p:spPr>
        </p:pic>
        <p:sp>
          <p:nvSpPr>
            <p:cNvPr id="53" name="矩形 52"/>
            <p:cNvSpPr/>
            <p:nvPr>
              <p:custDataLst>
                <p:tags r:id="rId5"/>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5325745" y="982345"/>
            <a:ext cx="651446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sz="2800" b="1">
                <a:solidFill>
                  <a:srgbClr val="FFFFFF"/>
                </a:solidFill>
                <a:latin typeface="微软雅黑" panose="020B0503020204020204" pitchFamily="34" charset="-122"/>
                <a:ea typeface="微软雅黑" panose="020B0503020204020204" pitchFamily="34" charset="-122"/>
              </a:rPr>
              <a:t>布达拉宫</a:t>
            </a:r>
            <a:r>
              <a:rPr lang="zh-CN" altLang="en-US" sz="2800" b="1">
                <a:solidFill>
                  <a:srgbClr val="FFFFFF"/>
                </a:solidFill>
                <a:latin typeface="微软雅黑" panose="020B0503020204020204" pitchFamily="34" charset="-122"/>
                <a:ea typeface="微软雅黑" panose="020B0503020204020204" pitchFamily="34" charset="-122"/>
              </a:rPr>
              <a:t>（世</a:t>
            </a:r>
            <a:r>
              <a:rPr lang="zh-CN" altLang="en-US" sz="2800" b="1">
                <a:solidFill>
                  <a:srgbClr val="FFFFFF"/>
                </a:solidFill>
                <a:latin typeface="微软雅黑" panose="020B0503020204020204" pitchFamily="34" charset="-122"/>
                <a:ea typeface="微软雅黑" panose="020B0503020204020204" pitchFamily="34" charset="-122"/>
              </a:rPr>
              <a:t>文遗、</a:t>
            </a:r>
            <a:r>
              <a:rPr lang="en-US" altLang="zh-CN" sz="2800" b="1">
                <a:solidFill>
                  <a:srgbClr val="FFFFFF"/>
                </a:solidFill>
                <a:latin typeface="微软雅黑" panose="020B0503020204020204" pitchFamily="34" charset="-122"/>
                <a:ea typeface="微软雅黑" panose="020B0503020204020204" pitchFamily="34" charset="-122"/>
              </a:rPr>
              <a:t>5A</a:t>
            </a:r>
            <a:r>
              <a:rPr lang="zh-CN" altLang="en-US" sz="2800" b="1">
                <a:solidFill>
                  <a:srgbClr val="FFFFFF"/>
                </a:solidFill>
                <a:latin typeface="微软雅黑" panose="020B0503020204020204" pitchFamily="34" charset="-122"/>
                <a:ea typeface="微软雅黑" panose="020B0503020204020204" pitchFamily="34" charset="-122"/>
              </a:rPr>
              <a:t>）</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 name="TextBox 4"/>
          <p:cNvSpPr txBox="1">
            <a:spLocks noChangeArrowheads="1"/>
          </p:cNvSpPr>
          <p:nvPr/>
        </p:nvSpPr>
        <p:spPr bwMode="auto">
          <a:xfrm>
            <a:off x="5326380" y="2276475"/>
            <a:ext cx="6514465"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sz="2800" b="1">
                <a:solidFill>
                  <a:srgbClr val="FFFFFF"/>
                </a:solidFill>
                <a:latin typeface="微软雅黑" panose="020B0503020204020204" pitchFamily="34" charset="-122"/>
                <a:ea typeface="微软雅黑" panose="020B0503020204020204" pitchFamily="34" charset="-122"/>
              </a:rPr>
              <a:t>大昭寺</a:t>
            </a:r>
            <a:r>
              <a:rPr lang="zh-CN" altLang="en-US" sz="2800" b="1">
                <a:solidFill>
                  <a:srgbClr val="FFFFFF"/>
                </a:solidFill>
                <a:latin typeface="微软雅黑" panose="020B0503020204020204" pitchFamily="34" charset="-122"/>
                <a:ea typeface="微软雅黑" panose="020B0503020204020204" pitchFamily="34" charset="-122"/>
              </a:rPr>
              <a:t>（</a:t>
            </a:r>
            <a:r>
              <a:rPr lang="en-US" altLang="zh-CN" sz="2800" b="1">
                <a:solidFill>
                  <a:srgbClr val="FFFFFF"/>
                </a:solidFill>
                <a:latin typeface="微软雅黑" panose="020B0503020204020204" pitchFamily="34" charset="-122"/>
                <a:ea typeface="微软雅黑" panose="020B0503020204020204" pitchFamily="34" charset="-122"/>
              </a:rPr>
              <a:t>5A</a:t>
            </a:r>
            <a:r>
              <a:rPr lang="zh-CN" altLang="en-US" sz="2800" b="1">
                <a:solidFill>
                  <a:srgbClr val="FFFFFF"/>
                </a:solidFill>
                <a:latin typeface="微软雅黑" panose="020B0503020204020204" pitchFamily="34" charset="-122"/>
                <a:ea typeface="微软雅黑" panose="020B0503020204020204" pitchFamily="34" charset="-122"/>
              </a:rPr>
              <a:t>）</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4" name="TextBox 4"/>
          <p:cNvSpPr txBox="1">
            <a:spLocks noChangeArrowheads="1"/>
          </p:cNvSpPr>
          <p:nvPr/>
        </p:nvSpPr>
        <p:spPr bwMode="auto">
          <a:xfrm>
            <a:off x="5319395" y="3500120"/>
            <a:ext cx="6524625"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（三）</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雅鲁藏布大峡谷</a:t>
            </a:r>
            <a:r>
              <a:rPr lang="zh-CN" altLang="en-US" sz="2800" b="1">
                <a:solidFill>
                  <a:srgbClr val="FFFFFF"/>
                </a:solidFill>
                <a:latin typeface="微软雅黑" panose="020B0503020204020204" pitchFamily="34" charset="-122"/>
                <a:ea typeface="微软雅黑" panose="020B0503020204020204" pitchFamily="34" charset="-122"/>
              </a:rPr>
              <a:t>（</a:t>
            </a:r>
            <a:r>
              <a:rPr lang="en-US" altLang="zh-CN" sz="2800" b="1">
                <a:solidFill>
                  <a:srgbClr val="FFFFFF"/>
                </a:solidFill>
                <a:latin typeface="微软雅黑" panose="020B0503020204020204" pitchFamily="34" charset="-122"/>
                <a:ea typeface="微软雅黑" panose="020B0503020204020204" pitchFamily="34" charset="-122"/>
              </a:rPr>
              <a:t>5A</a:t>
            </a:r>
            <a:r>
              <a:rPr lang="zh-CN" altLang="en-US" sz="2800" b="1">
                <a:solidFill>
                  <a:srgbClr val="FFFFFF"/>
                </a:solidFill>
                <a:latin typeface="微软雅黑" panose="020B0503020204020204" pitchFamily="34" charset="-122"/>
                <a:ea typeface="微软雅黑" panose="020B0503020204020204" pitchFamily="34" charset="-122"/>
              </a:rPr>
              <a:t>）</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5" name="TextBox 4"/>
          <p:cNvSpPr txBox="1">
            <a:spLocks noChangeArrowheads="1"/>
          </p:cNvSpPr>
          <p:nvPr/>
        </p:nvSpPr>
        <p:spPr bwMode="auto">
          <a:xfrm>
            <a:off x="5326380" y="4725035"/>
            <a:ext cx="6517640"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（四）</a:t>
            </a:r>
            <a:r>
              <a:rPr lang="en-US" altLang="zh-CN" sz="2800" b="1">
                <a:solidFill>
                  <a:srgbClr val="FFFFFF"/>
                </a:solidFill>
                <a:latin typeface="微软雅黑" panose="020B0503020204020204" pitchFamily="34" charset="-122"/>
                <a:ea typeface="微软雅黑" panose="020B0503020204020204" pitchFamily="34" charset="-122"/>
              </a:rPr>
              <a:t>  </a:t>
            </a:r>
            <a:r>
              <a:rPr sz="2800" b="1">
                <a:solidFill>
                  <a:srgbClr val="FFFFFF"/>
                </a:solidFill>
                <a:latin typeface="微软雅黑" panose="020B0503020204020204" pitchFamily="34" charset="-122"/>
                <a:ea typeface="微软雅黑" panose="020B0503020204020204" pitchFamily="34" charset="-122"/>
              </a:rPr>
              <a:t>扎什伦布寺</a:t>
            </a:r>
            <a:r>
              <a:rPr lang="zh-CN" altLang="en-US" sz="2800" b="1">
                <a:solidFill>
                  <a:srgbClr val="FFFFFF"/>
                </a:solidFill>
                <a:latin typeface="微软雅黑" panose="020B0503020204020204" pitchFamily="34" charset="-122"/>
                <a:ea typeface="微软雅黑" panose="020B0503020204020204" pitchFamily="34" charset="-122"/>
              </a:rPr>
              <a:t>（</a:t>
            </a:r>
            <a:r>
              <a:rPr lang="en-US" altLang="zh-CN" sz="2800" b="1">
                <a:solidFill>
                  <a:srgbClr val="FFFFFF"/>
                </a:solidFill>
                <a:latin typeface="微软雅黑" panose="020B0503020204020204" pitchFamily="34" charset="-122"/>
                <a:ea typeface="微软雅黑" panose="020B0503020204020204" pitchFamily="34" charset="-122"/>
              </a:rPr>
              <a:t>5A</a:t>
            </a:r>
            <a:r>
              <a:rPr lang="zh-CN" altLang="en-US" sz="2800" b="1">
                <a:solidFill>
                  <a:srgbClr val="FFFFFF"/>
                </a:solidFill>
                <a:latin typeface="微软雅黑" panose="020B0503020204020204" pitchFamily="34" charset="-122"/>
                <a:ea typeface="微软雅黑" panose="020B0503020204020204" pitchFamily="34" charset="-122"/>
              </a:rPr>
              <a:t>）</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6"/>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
        <p:nvSpPr>
          <p:cNvPr id="2" name="矩形 1"/>
          <p:cNvSpPr/>
          <p:nvPr>
            <p:custDataLst>
              <p:tags r:id="rId7"/>
            </p:custDataLst>
          </p:nvPr>
        </p:nvSpPr>
        <p:spPr>
          <a:xfrm>
            <a:off x="6598285" y="188595"/>
            <a:ext cx="6283960" cy="56515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000"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000"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000"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ldLvl="0" animBg="1"/>
      <p:bldP spid="11"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0" y="395605"/>
            <a:ext cx="482409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二、西藏自治区旅游资源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192405" y="1626870"/>
            <a:ext cx="352171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sz="2800" b="1">
                <a:solidFill>
                  <a:srgbClr val="FFFFFF"/>
                </a:solidFill>
                <a:latin typeface="微软雅黑" panose="020B0503020204020204" pitchFamily="34" charset="-122"/>
                <a:ea typeface="微软雅黑" panose="020B0503020204020204" pitchFamily="34" charset="-122"/>
              </a:rPr>
              <a:t>布达拉宫</a:t>
            </a:r>
            <a:endParaRPr sz="2800" b="1">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7"/>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652" y="1743075"/>
            <a:ext cx="2202776" cy="4588933"/>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8"/>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9"/>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10"/>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11"/>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12"/>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13"/>
                </p:custDataLst>
              </p:nvPr>
            </p:nvSpPr>
            <p:spPr>
              <a:xfrm>
                <a:off x="4137594" y="-68669"/>
                <a:ext cx="1000117" cy="369309"/>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14"/>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676" y="1775933"/>
            <a:ext cx="2286000" cy="4556337"/>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5"/>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16"/>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7"/>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8"/>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9"/>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20"/>
                </p:custDataLst>
              </p:nvPr>
            </p:nvSpPr>
            <p:spPr>
              <a:xfrm>
                <a:off x="4156909" y="-75353"/>
                <a:ext cx="1000117" cy="369282"/>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21"/>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2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2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24"/>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25"/>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26"/>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27"/>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28"/>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29"/>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30"/>
            </p:custDataLst>
          </p:nvPr>
        </p:nvSpPr>
        <p:spPr bwMode="auto">
          <a:xfrm>
            <a:off x="5488305" y="2750185"/>
            <a:ext cx="1972310" cy="321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布达拉宫位于海拔3750米的红山上，占地面积10万多平方米，主体建筑可以分为白宫、红宫与其他附属建筑。现已成为拉萨乃至整个西藏的标志。</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7" name="文本框 2"/>
          <p:cNvSpPr txBox="1">
            <a:spLocks noChangeArrowheads="1"/>
          </p:cNvSpPr>
          <p:nvPr>
            <p:custDataLst>
              <p:tags r:id="rId31"/>
            </p:custDataLst>
          </p:nvPr>
        </p:nvSpPr>
        <p:spPr bwMode="auto">
          <a:xfrm>
            <a:off x="7524750" y="2707005"/>
            <a:ext cx="226123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86975F"/>
                </a:solidFill>
                <a:latin typeface="微软雅黑" panose="020B0503020204020204" pitchFamily="34" charset="-122"/>
                <a:ea typeface="微软雅黑" panose="020B0503020204020204" pitchFamily="34" charset="-122"/>
              </a:rPr>
              <a:t>“布达拉”源于梵语，是佛教圣地“普陀”的音译，意即观世音菩萨所居之岛。红山在当地藏传佛教的人们心中犹如观世音菩萨居住的普陀山，五世达赖喇嘛为宫殿取名为“布达拉宫”。</a:t>
            </a:r>
            <a:endParaRPr lang="zh-CN" altLang="en-US" sz="2000">
              <a:solidFill>
                <a:srgbClr val="86975F"/>
              </a:solidFill>
              <a:latin typeface="微软雅黑" panose="020B0503020204020204" pitchFamily="34" charset="-122"/>
              <a:ea typeface="微软雅黑" panose="020B0503020204020204" pitchFamily="34" charset="-122"/>
            </a:endParaRPr>
          </a:p>
        </p:txBody>
      </p:sp>
      <p:sp>
        <p:nvSpPr>
          <p:cNvPr id="17418" name="文本框 3"/>
          <p:cNvSpPr txBox="1">
            <a:spLocks noChangeArrowheads="1"/>
          </p:cNvSpPr>
          <p:nvPr>
            <p:custDataLst>
              <p:tags r:id="rId32"/>
            </p:custDataLst>
          </p:nvPr>
        </p:nvSpPr>
        <p:spPr bwMode="auto">
          <a:xfrm>
            <a:off x="9888220" y="2657475"/>
            <a:ext cx="2068830"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为了保存各式达赖法体塑像和众多皇帝御赐的金册金印以及大量文物珍品，红、白二宫不断扩建，廊道交错，殿堂林立，精美的壁画和华丽的陈设随处可见。</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7" name="Freeform 6"/>
          <p:cNvSpPr>
            <a:spLocks noChangeArrowheads="1"/>
          </p:cNvSpPr>
          <p:nvPr>
            <p:custDataLst>
              <p:tags r:id="rId33"/>
            </p:custDataLst>
          </p:nvPr>
        </p:nvSpPr>
        <p:spPr bwMode="auto">
          <a:xfrm>
            <a:off x="5232400" y="-2794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
        <p:nvSpPr>
          <p:cNvPr id="2" name="矩形 1"/>
          <p:cNvSpPr/>
          <p:nvPr>
            <p:custDataLst>
              <p:tags r:id="rId34"/>
            </p:custDataLst>
          </p:nvPr>
        </p:nvSpPr>
        <p:spPr>
          <a:xfrm>
            <a:off x="6598285" y="188595"/>
            <a:ext cx="6283960" cy="56515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pic>
        <p:nvPicPr>
          <p:cNvPr id="18" name="图片 18"/>
          <p:cNvPicPr>
            <a:picLocks noChangeAspect="1"/>
          </p:cNvPicPr>
          <p:nvPr>
            <p:custDataLst>
              <p:tags r:id="rId35"/>
            </p:custDataLst>
          </p:nvPr>
        </p:nvPicPr>
        <p:blipFill>
          <a:blip r:embed="rId36">
            <a:extLst>
              <a:ext uri="{28A0092B-C50C-407E-A947-70E740481C1C}">
                <a14:useLocalDpi xmlns:a14="http://schemas.microsoft.com/office/drawing/2010/main" val="0"/>
              </a:ext>
            </a:extLst>
          </a:blip>
          <a:stretch>
            <a:fillRect/>
          </a:stretch>
        </p:blipFill>
        <p:spPr>
          <a:xfrm>
            <a:off x="192405" y="2599690"/>
            <a:ext cx="4698365" cy="30372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17"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000"/>
                                        <p:tgtEl>
                                          <p:spTgt spid="17416"/>
                                        </p:tgtEl>
                                      </p:cBhvr>
                                    </p:animEffect>
                                    <p:anim calcmode="lin" valueType="num">
                                      <p:cBhvr>
                                        <p:cTn id="23" dur="1000" fill="hold"/>
                                        <p:tgtEl>
                                          <p:spTgt spid="17416"/>
                                        </p:tgtEl>
                                        <p:attrNameLst>
                                          <p:attrName>ppt_x</p:attrName>
                                        </p:attrNameLst>
                                      </p:cBhvr>
                                      <p:tavLst>
                                        <p:tav tm="0">
                                          <p:val>
                                            <p:strVal val="#ppt_x"/>
                                          </p:val>
                                        </p:tav>
                                        <p:tav tm="100000">
                                          <p:val>
                                            <p:strVal val="#ppt_x"/>
                                          </p:val>
                                        </p:tav>
                                      </p:tavLst>
                                    </p:anim>
                                    <p:anim calcmode="lin" valueType="num">
                                      <p:cBhvr>
                                        <p:cTn id="24" dur="1000" fill="hold"/>
                                        <p:tgtEl>
                                          <p:spTgt spid="1741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7"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ppt_w/2"/>
                                          </p:val>
                                        </p:tav>
                                        <p:tav tm="100000">
                                          <p:val>
                                            <p:strVal val="#ppt_x"/>
                                          </p:val>
                                        </p:tav>
                                      </p:tavLst>
                                    </p:anim>
                                    <p:anim calcmode="lin" valueType="num">
                                      <p:cBhvr>
                                        <p:cTn id="31" dur="500" fill="hold"/>
                                        <p:tgtEl>
                                          <p:spTgt spid="31"/>
                                        </p:tgtEl>
                                        <p:attrNameLst>
                                          <p:attrName>ppt_y</p:attrName>
                                        </p:attrNameLst>
                                      </p:cBhvr>
                                      <p:tavLst>
                                        <p:tav tm="0">
                                          <p:val>
                                            <p:strVal val="#ppt_y"/>
                                          </p:val>
                                        </p:tav>
                                        <p:tav tm="100000">
                                          <p:val>
                                            <p:strVal val="#ppt_y"/>
                                          </p:val>
                                        </p:tav>
                                      </p:tavLst>
                                    </p:anim>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Effect transition="in" filter="fade">
                                      <p:cBhvr>
                                        <p:cTn id="37" dur="1000"/>
                                        <p:tgtEl>
                                          <p:spTgt spid="17417"/>
                                        </p:tgtEl>
                                      </p:cBhvr>
                                    </p:animEffect>
                                    <p:anim calcmode="lin" valueType="num">
                                      <p:cBhvr>
                                        <p:cTn id="38" dur="1000" fill="hold"/>
                                        <p:tgtEl>
                                          <p:spTgt spid="17417"/>
                                        </p:tgtEl>
                                        <p:attrNameLst>
                                          <p:attrName>ppt_x</p:attrName>
                                        </p:attrNameLst>
                                      </p:cBhvr>
                                      <p:tavLst>
                                        <p:tav tm="0">
                                          <p:val>
                                            <p:strVal val="#ppt_x"/>
                                          </p:val>
                                        </p:tav>
                                        <p:tav tm="100000">
                                          <p:val>
                                            <p:strVal val="#ppt_x"/>
                                          </p:val>
                                        </p:tav>
                                      </p:tavLst>
                                    </p:anim>
                                    <p:anim calcmode="lin" valueType="num">
                                      <p:cBhvr>
                                        <p:cTn id="39" dur="1000" fill="hold"/>
                                        <p:tgtEl>
                                          <p:spTgt spid="17417"/>
                                        </p:tgtEl>
                                        <p:attrNameLst>
                                          <p:attrName>ppt_y</p:attrName>
                                        </p:attrNameLst>
                                      </p:cBhvr>
                                      <p:tavLst>
                                        <p:tav tm="0">
                                          <p:val>
                                            <p:strVal val="#ppt_y+.1"/>
                                          </p:val>
                                        </p:tav>
                                        <p:tav tm="100000">
                                          <p:val>
                                            <p:strVal val="#ppt_y"/>
                                          </p:val>
                                        </p:tav>
                                      </p:tavLst>
                                    </p:anim>
                                  </p:childTnLst>
                                </p:cTn>
                              </p:par>
                              <p:par>
                                <p:cTn id="40" presetID="17" presetClass="entr" presetSubtype="8" fill="hold" nodeType="with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ppt_x-#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7418"/>
                                        </p:tgtEl>
                                        <p:attrNameLst>
                                          <p:attrName>style.visibility</p:attrName>
                                        </p:attrNameLst>
                                      </p:cBhvr>
                                      <p:to>
                                        <p:strVal val="visible"/>
                                      </p:to>
                                    </p:set>
                                    <p:animEffect transition="in" filter="fade">
                                      <p:cBhvr>
                                        <p:cTn id="49" dur="1000"/>
                                        <p:tgtEl>
                                          <p:spTgt spid="17418"/>
                                        </p:tgtEl>
                                      </p:cBhvr>
                                    </p:animEffect>
                                    <p:anim calcmode="lin" valueType="num">
                                      <p:cBhvr>
                                        <p:cTn id="50" dur="1000" fill="hold"/>
                                        <p:tgtEl>
                                          <p:spTgt spid="17418"/>
                                        </p:tgtEl>
                                        <p:attrNameLst>
                                          <p:attrName>ppt_x</p:attrName>
                                        </p:attrNameLst>
                                      </p:cBhvr>
                                      <p:tavLst>
                                        <p:tav tm="0">
                                          <p:val>
                                            <p:strVal val="#ppt_x"/>
                                          </p:val>
                                        </p:tav>
                                        <p:tav tm="100000">
                                          <p:val>
                                            <p:strVal val="#ppt_x"/>
                                          </p:val>
                                        </p:tav>
                                      </p:tavLst>
                                    </p:anim>
                                    <p:anim calcmode="lin" valueType="num">
                                      <p:cBhvr>
                                        <p:cTn id="51"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0" y="3810"/>
            <a:ext cx="12204065" cy="6856730"/>
          </a:xfrm>
          <a:prstGeom prst="rect">
            <a:avLst/>
          </a:prstGeom>
        </p:spPr>
      </p:pic>
      <p:sp>
        <p:nvSpPr>
          <p:cNvPr id="219" name=" 219"/>
          <p:cNvSpPr/>
          <p:nvPr/>
        </p:nvSpPr>
        <p:spPr>
          <a:xfrm>
            <a:off x="3971925" y="104775"/>
            <a:ext cx="3115945" cy="918845"/>
          </a:xfrm>
          <a:prstGeom prst="roundRect">
            <a:avLst>
              <a:gd name="adj" fmla="val 50000"/>
            </a:avLst>
          </a:prstGeom>
          <a:solidFill>
            <a:srgbClr val="8697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pic>
        <p:nvPicPr>
          <p:cNvPr id="4" name="图片 3" descr="5408f105d31def90e98830dffc7fc8b4"/>
          <p:cNvPicPr>
            <a:picLocks noChangeAspect="1" noChangeArrowheads="1"/>
          </p:cNvPicPr>
          <p:nvPr/>
        </p:nvPicPr>
        <p:blipFill>
          <a:blip r:embed="rId3" cstate="print">
            <a:extLst>
              <a:ext uri="{28A0092B-C50C-407E-A947-70E740481C1C}">
                <a14:useLocalDpi xmlns:a14="http://schemas.microsoft.com/office/drawing/2010/main" val="0"/>
              </a:ext>
            </a:extLst>
          </a:blip>
          <a:srcRect t="24455" b="38336"/>
          <a:stretch>
            <a:fillRect/>
          </a:stretch>
        </p:blipFill>
        <p:spPr bwMode="auto">
          <a:xfrm>
            <a:off x="3540760" y="715645"/>
            <a:ext cx="3818890" cy="70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3841062" y="183304"/>
            <a:ext cx="3337984"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a:solidFill>
                  <a:schemeClr val="bg1"/>
                </a:solidFill>
                <a:latin typeface="微软雅黑" panose="020B0503020204020204" pitchFamily="34" charset="-122"/>
                <a:ea typeface="微软雅黑" panose="020B0503020204020204" pitchFamily="34" charset="-122"/>
              </a:rPr>
              <a:t>授课内容</a:t>
            </a:r>
            <a:endParaRPr lang="zh-CN" altLang="en-US" sz="440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224655" y="1625600"/>
            <a:ext cx="8471535" cy="4108450"/>
            <a:chOff x="6653" y="2560"/>
            <a:chExt cx="13341" cy="6470"/>
          </a:xfrm>
        </p:grpSpPr>
        <p:cxnSp>
          <p:nvCxnSpPr>
            <p:cNvPr id="49" name="直接连接符 48"/>
            <p:cNvCxnSpPr/>
            <p:nvPr/>
          </p:nvCxnSpPr>
          <p:spPr>
            <a:xfrm flipH="1" flipV="1">
              <a:off x="6653" y="5400"/>
              <a:ext cx="33" cy="3631"/>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7350" y="2560"/>
              <a:ext cx="1227" cy="1133"/>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壹</a:t>
              </a:r>
              <a:endParaRPr lang="zh-CN" altLang="en-US" sz="3200" noProof="1">
                <a:latin typeface="华文新魏" panose="02010800040101010101" pitchFamily="2" charset="-122"/>
                <a:ea typeface="华文新魏" panose="02010800040101010101" pitchFamily="2" charset="-122"/>
              </a:endParaRPr>
            </a:p>
          </p:txBody>
        </p:sp>
        <p:sp>
          <p:nvSpPr>
            <p:cNvPr id="41" name="椭圆 40"/>
            <p:cNvSpPr/>
            <p:nvPr/>
          </p:nvSpPr>
          <p:spPr>
            <a:xfrm>
              <a:off x="7350" y="3853"/>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贰</a:t>
              </a:r>
              <a:endParaRPr lang="zh-CN" altLang="en-US" sz="3200" noProof="1">
                <a:latin typeface="华文新魏" panose="02010800040101010101" pitchFamily="2" charset="-122"/>
                <a:ea typeface="华文新魏" panose="02010800040101010101" pitchFamily="2" charset="-122"/>
              </a:endParaRPr>
            </a:p>
          </p:txBody>
        </p:sp>
        <p:sp>
          <p:nvSpPr>
            <p:cNvPr id="42" name="椭圆 41"/>
            <p:cNvSpPr/>
            <p:nvPr/>
          </p:nvSpPr>
          <p:spPr>
            <a:xfrm>
              <a:off x="7350" y="5200"/>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叁</a:t>
              </a:r>
              <a:endParaRPr lang="zh-CN" altLang="en-US" sz="3200" noProof="1">
                <a:latin typeface="华文新魏" panose="02010800040101010101" pitchFamily="2" charset="-122"/>
                <a:ea typeface="华文新魏" panose="02010800040101010101" pitchFamily="2" charset="-122"/>
              </a:endParaRPr>
            </a:p>
          </p:txBody>
        </p:sp>
        <p:sp>
          <p:nvSpPr>
            <p:cNvPr id="43" name="椭圆 42"/>
            <p:cNvSpPr/>
            <p:nvPr/>
          </p:nvSpPr>
          <p:spPr>
            <a:xfrm>
              <a:off x="7350" y="6546"/>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肆</a:t>
              </a:r>
              <a:endParaRPr lang="zh-CN" altLang="en-US" sz="3200" noProof="1">
                <a:latin typeface="华文新魏" panose="02010800040101010101" pitchFamily="2" charset="-122"/>
                <a:ea typeface="华文新魏" panose="02010800040101010101" pitchFamily="2" charset="-122"/>
              </a:endParaRPr>
            </a:p>
          </p:txBody>
        </p:sp>
        <p:sp>
          <p:nvSpPr>
            <p:cNvPr id="45" name="矩形 44"/>
            <p:cNvSpPr/>
            <p:nvPr/>
          </p:nvSpPr>
          <p:spPr>
            <a:xfrm>
              <a:off x="9090" y="2560"/>
              <a:ext cx="10177"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知识储备1</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“习”美知天下</a:t>
              </a:r>
              <a:endPar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矩形 45"/>
            <p:cNvSpPr/>
            <p:nvPr/>
          </p:nvSpPr>
          <p:spPr>
            <a:xfrm>
              <a:off x="9090" y="3900"/>
              <a:ext cx="9928"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知识储备2</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“赏”美增见识</a:t>
              </a:r>
              <a:endPar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矩形 46"/>
            <p:cNvSpPr/>
            <p:nvPr/>
          </p:nvSpPr>
          <p:spPr>
            <a:xfrm>
              <a:off x="9090" y="5287"/>
              <a:ext cx="9811"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知识储备3</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“述”美展自信</a:t>
              </a:r>
              <a:endPar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矩形 47"/>
            <p:cNvSpPr/>
            <p:nvPr/>
          </p:nvSpPr>
          <p:spPr>
            <a:xfrm>
              <a:off x="9090" y="6633"/>
              <a:ext cx="9484"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素养导读</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“品”美入我心</a:t>
              </a:r>
              <a:endPar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椭圆 4"/>
            <p:cNvSpPr/>
            <p:nvPr>
              <p:custDataLst>
                <p:tags r:id="rId4"/>
              </p:custDataLst>
            </p:nvPr>
          </p:nvSpPr>
          <p:spPr>
            <a:xfrm>
              <a:off x="7350" y="7894"/>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伍</a:t>
              </a:r>
              <a:endParaRPr lang="zh-CN" altLang="en-US" sz="3200" noProof="1">
                <a:latin typeface="华文新魏" panose="02010800040101010101" pitchFamily="2" charset="-122"/>
                <a:ea typeface="华文新魏" panose="02010800040101010101" pitchFamily="2" charset="-122"/>
              </a:endParaRPr>
            </a:p>
          </p:txBody>
        </p:sp>
        <p:sp>
          <p:nvSpPr>
            <p:cNvPr id="6" name="矩形 5"/>
            <p:cNvSpPr/>
            <p:nvPr>
              <p:custDataLst>
                <p:tags r:id="rId5"/>
              </p:custDataLst>
            </p:nvPr>
          </p:nvSpPr>
          <p:spPr>
            <a:xfrm>
              <a:off x="9128" y="8007"/>
              <a:ext cx="10867" cy="919"/>
            </a:xfrm>
            <a:prstGeom prst="rect">
              <a:avLst/>
            </a:prstGeom>
          </p:spPr>
          <p:txBody>
            <a:bodyPr wrap="square">
              <a:spAutoFit/>
            </a:bodyPr>
            <a:p>
              <a:pPr>
                <a:defRPr/>
              </a:pPr>
              <a:r>
                <a:rPr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佳文导读—“析”美做实践</a:t>
              </a:r>
              <a:endParaRPr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0" y="395605"/>
            <a:ext cx="5058410" cy="948055"/>
            <a:chOff x="302" y="4039"/>
            <a:chExt cx="7966"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7663"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zh-CN" altLang="en-US" sz="2800" b="1">
                  <a:solidFill>
                    <a:srgbClr val="FFFFFF"/>
                  </a:solidFill>
                  <a:latin typeface="微软雅黑" panose="020B0503020204020204" pitchFamily="34" charset="-122"/>
                  <a:ea typeface="微软雅黑" panose="020B0503020204020204" pitchFamily="34" charset="-122"/>
                  <a:sym typeface="+mn-ea"/>
                </a:rPr>
                <a:t>西藏自治区旅游资源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192405" y="1626870"/>
            <a:ext cx="320548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大昭寺</a:t>
            </a:r>
            <a:endParaRPr lang="en-US" altLang="zh-CN" sz="2800" b="1">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7"/>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652" y="1743075"/>
            <a:ext cx="2202776" cy="4588933"/>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8"/>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9"/>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10"/>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11"/>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12"/>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13"/>
                </p:custDataLst>
              </p:nvPr>
            </p:nvSpPr>
            <p:spPr>
              <a:xfrm>
                <a:off x="4137594" y="-68669"/>
                <a:ext cx="1000117" cy="369309"/>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14"/>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676" y="1775933"/>
            <a:ext cx="2286000" cy="4556337"/>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5"/>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16"/>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7"/>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8"/>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9"/>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20"/>
                </p:custDataLst>
              </p:nvPr>
            </p:nvSpPr>
            <p:spPr>
              <a:xfrm>
                <a:off x="4156909" y="-75353"/>
                <a:ext cx="1000117" cy="369282"/>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21"/>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2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2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24"/>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25"/>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26"/>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27"/>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28"/>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29"/>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30"/>
            </p:custDataLst>
          </p:nvPr>
        </p:nvSpPr>
        <p:spPr bwMode="auto">
          <a:xfrm>
            <a:off x="5445760" y="2463165"/>
            <a:ext cx="1975485" cy="371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大昭寺是拉萨的灵魂。始建于647年，是藏王松赞干布迎娶尼泊尔尺尊公主后，为其修建的宫殿，距今已有1360多年的历史。大昭寺是西藏现存最古老的仿唐式汉藏结合土木结构建筑</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7" name="文本框 2"/>
          <p:cNvSpPr txBox="1">
            <a:spLocks noChangeArrowheads="1"/>
          </p:cNvSpPr>
          <p:nvPr>
            <p:custDataLst>
              <p:tags r:id="rId31"/>
            </p:custDataLst>
          </p:nvPr>
        </p:nvSpPr>
        <p:spPr bwMode="auto">
          <a:xfrm>
            <a:off x="7524750" y="2707005"/>
            <a:ext cx="2261235"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86975F"/>
                </a:solidFill>
                <a:latin typeface="微软雅黑" panose="020B0503020204020204" pitchFamily="34" charset="-122"/>
                <a:ea typeface="微软雅黑" panose="020B0503020204020204" pitchFamily="34" charset="-122"/>
              </a:rPr>
              <a:t>大昭寺融合了藏、唐、尼泊尔、印度的建筑风格，后来又经过元、明、清历代修缮与扩建，现在的占地面积已达25100多平方米，对藏传佛教及藏族社会产生了巨大而深远的影响。</a:t>
            </a:r>
            <a:endParaRPr lang="zh-CN" altLang="en-US" sz="2000">
              <a:solidFill>
                <a:srgbClr val="86975F"/>
              </a:solidFill>
              <a:latin typeface="微软雅黑" panose="020B0503020204020204" pitchFamily="34" charset="-122"/>
              <a:ea typeface="微软雅黑" panose="020B0503020204020204" pitchFamily="34" charset="-122"/>
            </a:endParaRPr>
          </a:p>
        </p:txBody>
      </p:sp>
      <p:sp>
        <p:nvSpPr>
          <p:cNvPr id="17418" name="文本框 3"/>
          <p:cNvSpPr txBox="1">
            <a:spLocks noChangeArrowheads="1"/>
          </p:cNvSpPr>
          <p:nvPr>
            <p:custDataLst>
              <p:tags r:id="rId32"/>
            </p:custDataLst>
          </p:nvPr>
        </p:nvSpPr>
        <p:spPr bwMode="auto">
          <a:xfrm>
            <a:off x="9888220" y="2657475"/>
            <a:ext cx="206883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solidFill>
                  <a:schemeClr val="bg1"/>
                </a:solidFill>
                <a:latin typeface="微软雅黑" panose="020B0503020204020204" pitchFamily="34" charset="-122"/>
                <a:ea typeface="微软雅黑" panose="020B0503020204020204" pitchFamily="34" charset="-122"/>
                <a:sym typeface="宋体" panose="02010600030101010101" pitchFamily="2" charset="-122"/>
              </a:rPr>
              <a:t>佛殿中，随处可见各种精美绝伦的木雕与壁画，此外，这里还收藏着长度近千米的藏式壁画《文成公主进藏图》和《大昭寺修建图》，另有两幅明代刺绣的护法神唐卡，它们都是藏族文化中不可多得的艺术珍品。</a:t>
            </a:r>
            <a:endParaRPr lang="zh-CN">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Freeform 6"/>
          <p:cNvSpPr>
            <a:spLocks noChangeArrowheads="1"/>
          </p:cNvSpPr>
          <p:nvPr>
            <p:custDataLst>
              <p:tags r:id="rId33"/>
            </p:custDataLst>
          </p:nvPr>
        </p:nvSpPr>
        <p:spPr bwMode="auto">
          <a:xfrm>
            <a:off x="513715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
        <p:nvSpPr>
          <p:cNvPr id="2" name="矩形 1"/>
          <p:cNvSpPr/>
          <p:nvPr>
            <p:custDataLst>
              <p:tags r:id="rId34"/>
            </p:custDataLst>
          </p:nvPr>
        </p:nvSpPr>
        <p:spPr>
          <a:xfrm>
            <a:off x="6598285" y="188595"/>
            <a:ext cx="6283960" cy="56515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pic>
        <p:nvPicPr>
          <p:cNvPr id="21" name="图片 21"/>
          <p:cNvPicPr>
            <a:picLocks noChangeAspect="1"/>
          </p:cNvPicPr>
          <p:nvPr>
            <p:custDataLst>
              <p:tags r:id="rId35"/>
            </p:custDataLst>
          </p:nvPr>
        </p:nvPicPr>
        <p:blipFill>
          <a:blip r:embed="rId36">
            <a:extLst>
              <a:ext uri="{28A0092B-C50C-407E-A947-70E740481C1C}">
                <a14:useLocalDpi xmlns:a14="http://schemas.microsoft.com/office/drawing/2010/main" val="0"/>
              </a:ext>
            </a:extLst>
          </a:blip>
          <a:stretch>
            <a:fillRect/>
          </a:stretch>
        </p:blipFill>
        <p:spPr>
          <a:xfrm>
            <a:off x="192405" y="2665095"/>
            <a:ext cx="4631690" cy="304736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17"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000"/>
                                        <p:tgtEl>
                                          <p:spTgt spid="17416"/>
                                        </p:tgtEl>
                                      </p:cBhvr>
                                    </p:animEffect>
                                    <p:anim calcmode="lin" valueType="num">
                                      <p:cBhvr>
                                        <p:cTn id="23" dur="1000" fill="hold"/>
                                        <p:tgtEl>
                                          <p:spTgt spid="17416"/>
                                        </p:tgtEl>
                                        <p:attrNameLst>
                                          <p:attrName>ppt_x</p:attrName>
                                        </p:attrNameLst>
                                      </p:cBhvr>
                                      <p:tavLst>
                                        <p:tav tm="0">
                                          <p:val>
                                            <p:strVal val="#ppt_x"/>
                                          </p:val>
                                        </p:tav>
                                        <p:tav tm="100000">
                                          <p:val>
                                            <p:strVal val="#ppt_x"/>
                                          </p:val>
                                        </p:tav>
                                      </p:tavLst>
                                    </p:anim>
                                    <p:anim calcmode="lin" valueType="num">
                                      <p:cBhvr>
                                        <p:cTn id="24" dur="1000" fill="hold"/>
                                        <p:tgtEl>
                                          <p:spTgt spid="1741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7"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ppt_w/2"/>
                                          </p:val>
                                        </p:tav>
                                        <p:tav tm="100000">
                                          <p:val>
                                            <p:strVal val="#ppt_x"/>
                                          </p:val>
                                        </p:tav>
                                      </p:tavLst>
                                    </p:anim>
                                    <p:anim calcmode="lin" valueType="num">
                                      <p:cBhvr>
                                        <p:cTn id="31" dur="500" fill="hold"/>
                                        <p:tgtEl>
                                          <p:spTgt spid="31"/>
                                        </p:tgtEl>
                                        <p:attrNameLst>
                                          <p:attrName>ppt_y</p:attrName>
                                        </p:attrNameLst>
                                      </p:cBhvr>
                                      <p:tavLst>
                                        <p:tav tm="0">
                                          <p:val>
                                            <p:strVal val="#ppt_y"/>
                                          </p:val>
                                        </p:tav>
                                        <p:tav tm="100000">
                                          <p:val>
                                            <p:strVal val="#ppt_y"/>
                                          </p:val>
                                        </p:tav>
                                      </p:tavLst>
                                    </p:anim>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Effect transition="in" filter="fade">
                                      <p:cBhvr>
                                        <p:cTn id="37" dur="1000"/>
                                        <p:tgtEl>
                                          <p:spTgt spid="17417"/>
                                        </p:tgtEl>
                                      </p:cBhvr>
                                    </p:animEffect>
                                    <p:anim calcmode="lin" valueType="num">
                                      <p:cBhvr>
                                        <p:cTn id="38" dur="1000" fill="hold"/>
                                        <p:tgtEl>
                                          <p:spTgt spid="17417"/>
                                        </p:tgtEl>
                                        <p:attrNameLst>
                                          <p:attrName>ppt_x</p:attrName>
                                        </p:attrNameLst>
                                      </p:cBhvr>
                                      <p:tavLst>
                                        <p:tav tm="0">
                                          <p:val>
                                            <p:strVal val="#ppt_x"/>
                                          </p:val>
                                        </p:tav>
                                        <p:tav tm="100000">
                                          <p:val>
                                            <p:strVal val="#ppt_x"/>
                                          </p:val>
                                        </p:tav>
                                      </p:tavLst>
                                    </p:anim>
                                    <p:anim calcmode="lin" valueType="num">
                                      <p:cBhvr>
                                        <p:cTn id="39" dur="1000" fill="hold"/>
                                        <p:tgtEl>
                                          <p:spTgt spid="17417"/>
                                        </p:tgtEl>
                                        <p:attrNameLst>
                                          <p:attrName>ppt_y</p:attrName>
                                        </p:attrNameLst>
                                      </p:cBhvr>
                                      <p:tavLst>
                                        <p:tav tm="0">
                                          <p:val>
                                            <p:strVal val="#ppt_y+.1"/>
                                          </p:val>
                                        </p:tav>
                                        <p:tav tm="100000">
                                          <p:val>
                                            <p:strVal val="#ppt_y"/>
                                          </p:val>
                                        </p:tav>
                                      </p:tavLst>
                                    </p:anim>
                                  </p:childTnLst>
                                </p:cTn>
                              </p:par>
                              <p:par>
                                <p:cTn id="40" presetID="17" presetClass="entr" presetSubtype="8" fill="hold" nodeType="with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ppt_x-#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7418"/>
                                        </p:tgtEl>
                                        <p:attrNameLst>
                                          <p:attrName>style.visibility</p:attrName>
                                        </p:attrNameLst>
                                      </p:cBhvr>
                                      <p:to>
                                        <p:strVal val="visible"/>
                                      </p:to>
                                    </p:set>
                                    <p:animEffect transition="in" filter="fade">
                                      <p:cBhvr>
                                        <p:cTn id="49" dur="1000"/>
                                        <p:tgtEl>
                                          <p:spTgt spid="17418"/>
                                        </p:tgtEl>
                                      </p:cBhvr>
                                    </p:animEffect>
                                    <p:anim calcmode="lin" valueType="num">
                                      <p:cBhvr>
                                        <p:cTn id="50" dur="1000" fill="hold"/>
                                        <p:tgtEl>
                                          <p:spTgt spid="17418"/>
                                        </p:tgtEl>
                                        <p:attrNameLst>
                                          <p:attrName>ppt_x</p:attrName>
                                        </p:attrNameLst>
                                      </p:cBhvr>
                                      <p:tavLst>
                                        <p:tav tm="0">
                                          <p:val>
                                            <p:strVal val="#ppt_x"/>
                                          </p:val>
                                        </p:tav>
                                        <p:tav tm="100000">
                                          <p:val>
                                            <p:strVal val="#ppt_x"/>
                                          </p:val>
                                        </p:tav>
                                      </p:tavLst>
                                    </p:anim>
                                    <p:anim calcmode="lin" valueType="num">
                                      <p:cBhvr>
                                        <p:cTn id="51"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二、青海</a:t>
              </a:r>
              <a:r>
                <a:rPr lang="zh-CN" altLang="en-US" sz="2800" b="1">
                  <a:solidFill>
                    <a:srgbClr val="FFFFFF"/>
                  </a:solidFill>
                  <a:latin typeface="微软雅黑" panose="020B0503020204020204" pitchFamily="34" charset="-122"/>
                  <a:ea typeface="微软雅黑" panose="020B0503020204020204" pitchFamily="34" charset="-122"/>
                </a:rPr>
                <a:t>省</a:t>
              </a:r>
              <a:r>
                <a:rPr lang="zh-CN" altLang="en-US" sz="2800" b="1">
                  <a:solidFill>
                    <a:srgbClr val="FFFFFF"/>
                  </a:solidFill>
                  <a:latin typeface="微软雅黑" panose="020B0503020204020204" pitchFamily="34" charset="-122"/>
                  <a:ea typeface="微软雅黑" panose="020B0503020204020204" pitchFamily="34" charset="-122"/>
                </a:rPr>
                <a:t>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192405" y="1626870"/>
            <a:ext cx="458597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（三）</a:t>
            </a:r>
            <a:r>
              <a:rPr lang="en-US" altLang="zh-CN" sz="2800" b="1">
                <a:solidFill>
                  <a:srgbClr val="FFFFFF"/>
                </a:solidFill>
                <a:latin typeface="微软雅黑" panose="020B0503020204020204" pitchFamily="34" charset="-122"/>
                <a:ea typeface="微软雅黑" panose="020B0503020204020204" pitchFamily="34" charset="-122"/>
              </a:rPr>
              <a:t>  雅鲁藏布大峡谷</a:t>
            </a:r>
            <a:endParaRPr lang="en-US" altLang="zh-CN" sz="2800" b="1">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7"/>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652" y="1743075"/>
            <a:ext cx="2202776" cy="4588933"/>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8"/>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9"/>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10"/>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11"/>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12"/>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13"/>
                </p:custDataLst>
              </p:nvPr>
            </p:nvSpPr>
            <p:spPr>
              <a:xfrm>
                <a:off x="4137594" y="-68669"/>
                <a:ext cx="1000117" cy="369309"/>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14"/>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676" y="1775933"/>
            <a:ext cx="2286000" cy="4556337"/>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5"/>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16"/>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7"/>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8"/>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9"/>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20"/>
                </p:custDataLst>
              </p:nvPr>
            </p:nvSpPr>
            <p:spPr>
              <a:xfrm>
                <a:off x="4156909" y="-75353"/>
                <a:ext cx="1000117" cy="369282"/>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21"/>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2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2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24"/>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25"/>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26"/>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27"/>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28"/>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29"/>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30"/>
            </p:custDataLst>
          </p:nvPr>
        </p:nvSpPr>
        <p:spPr bwMode="auto">
          <a:xfrm>
            <a:off x="5445760" y="2606675"/>
            <a:ext cx="197548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雅鲁藏布江的河床平均海拔在3000米以上，是世界上最高的大河。它的下游围绕南迦巴瓦峰形成一个奇特的马蹄形大拐弯，在青藏高原上切割出一条长504千米的巨大峡谷。</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7" name="文本框 2"/>
          <p:cNvSpPr txBox="1">
            <a:spLocks noChangeArrowheads="1"/>
          </p:cNvSpPr>
          <p:nvPr>
            <p:custDataLst>
              <p:tags r:id="rId31"/>
            </p:custDataLst>
          </p:nvPr>
        </p:nvSpPr>
        <p:spPr bwMode="auto">
          <a:xfrm>
            <a:off x="7596505" y="2635250"/>
            <a:ext cx="2124710"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86975F"/>
                </a:solidFill>
                <a:latin typeface="微软雅黑" panose="020B0503020204020204" pitchFamily="34" charset="-122"/>
                <a:ea typeface="微软雅黑" panose="020B0503020204020204" pitchFamily="34" charset="-122"/>
              </a:rPr>
              <a:t>全长504.6千米，平均深度2268米，最深处达6009米，平均海拔在3000米以上，是世界上最深的大峡谷。因地形复杂、风光奇绝、植物繁茂、资源丰富而秀甲天下。</a:t>
            </a:r>
            <a:endParaRPr lang="zh-CN" altLang="en-US" sz="2000">
              <a:solidFill>
                <a:srgbClr val="86975F"/>
              </a:solidFill>
              <a:latin typeface="微软雅黑" panose="020B0503020204020204" pitchFamily="34" charset="-122"/>
              <a:ea typeface="微软雅黑" panose="020B0503020204020204" pitchFamily="34" charset="-122"/>
            </a:endParaRPr>
          </a:p>
        </p:txBody>
      </p:sp>
      <p:sp>
        <p:nvSpPr>
          <p:cNvPr id="17418" name="文本框 3"/>
          <p:cNvSpPr txBox="1">
            <a:spLocks noChangeArrowheads="1"/>
          </p:cNvSpPr>
          <p:nvPr>
            <p:custDataLst>
              <p:tags r:id="rId32"/>
            </p:custDataLst>
          </p:nvPr>
        </p:nvSpPr>
        <p:spPr bwMode="auto">
          <a:xfrm>
            <a:off x="9888220" y="2585720"/>
            <a:ext cx="220218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sym typeface="+mn-ea"/>
              </a:rPr>
              <a:t>人们通常用“高、壮、深、润、幽、长、险、低、奇、秀”十个字来概括雅鲁藏布大峡谷的壮丽景观。雅鲁藏布江虽然排名第五，但它蕴藏的水力资源却仅次于长江，居全国第二位。</a:t>
            </a:r>
            <a:endParaRPr lang="zh-CN" altLang="en-US" sz="2000">
              <a:solidFill>
                <a:schemeClr val="bg1"/>
              </a:solidFill>
              <a:latin typeface="微软雅黑" panose="020B0503020204020204" pitchFamily="34" charset="-122"/>
              <a:ea typeface="微软雅黑" panose="020B0503020204020204" pitchFamily="34" charset="-122"/>
              <a:sym typeface="+mn-ea"/>
            </a:endParaRPr>
          </a:p>
          <a:p>
            <a:pPr eaLnBrk="1" hangingPunct="1"/>
            <a:endPar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7" name="Freeform 6"/>
          <p:cNvSpPr>
            <a:spLocks noChangeArrowheads="1"/>
          </p:cNvSpPr>
          <p:nvPr>
            <p:custDataLst>
              <p:tags r:id="rId33"/>
            </p:custDataLst>
          </p:nvPr>
        </p:nvSpPr>
        <p:spPr bwMode="auto">
          <a:xfrm>
            <a:off x="5219065"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
        <p:nvSpPr>
          <p:cNvPr id="2" name="矩形 1"/>
          <p:cNvSpPr/>
          <p:nvPr>
            <p:custDataLst>
              <p:tags r:id="rId34"/>
            </p:custDataLst>
          </p:nvPr>
        </p:nvSpPr>
        <p:spPr>
          <a:xfrm>
            <a:off x="6598285" y="188595"/>
            <a:ext cx="6283960" cy="56515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sp>
        <p:nvSpPr>
          <p:cNvPr id="3" name="TextBox 4"/>
          <p:cNvSpPr txBox="1">
            <a:spLocks noChangeArrowheads="1"/>
          </p:cNvSpPr>
          <p:nvPr>
            <p:custDataLst>
              <p:tags r:id="rId35"/>
            </p:custDataLst>
          </p:nvPr>
        </p:nvSpPr>
        <p:spPr bwMode="auto">
          <a:xfrm>
            <a:off x="192405" y="612140"/>
            <a:ext cx="4866005" cy="73152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zh-CN" altLang="en-US" sz="2800" b="1">
                <a:solidFill>
                  <a:srgbClr val="FFFFFF"/>
                </a:solidFill>
                <a:latin typeface="微软雅黑" panose="020B0503020204020204" pitchFamily="34" charset="-122"/>
                <a:ea typeface="微软雅黑" panose="020B0503020204020204" pitchFamily="34" charset="-122"/>
                <a:sym typeface="+mn-ea"/>
              </a:rPr>
              <a:t>西藏自治区旅游资源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4" name="Freeform 6"/>
          <p:cNvSpPr>
            <a:spLocks noChangeArrowheads="1"/>
          </p:cNvSpPr>
          <p:nvPr>
            <p:custDataLst>
              <p:tags r:id="rId36"/>
            </p:custDataLst>
          </p:nvPr>
        </p:nvSpPr>
        <p:spPr bwMode="auto">
          <a:xfrm>
            <a:off x="-16510" y="379095"/>
            <a:ext cx="546100" cy="756285"/>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endParaRPr lang="zh-CN" altLang="en-US"/>
          </a:p>
        </p:txBody>
      </p:sp>
      <p:pic>
        <p:nvPicPr>
          <p:cNvPr id="23" name="图片 23"/>
          <p:cNvPicPr>
            <a:picLocks noChangeAspect="1"/>
          </p:cNvPicPr>
          <p:nvPr>
            <p:custDataLst>
              <p:tags r:id="rId37"/>
            </p:custDataLst>
          </p:nvPr>
        </p:nvPicPr>
        <p:blipFill>
          <a:blip r:embed="rId38">
            <a:extLst>
              <a:ext uri="{28A0092B-C50C-407E-A947-70E740481C1C}">
                <a14:useLocalDpi xmlns:a14="http://schemas.microsoft.com/office/drawing/2010/main" val="0"/>
              </a:ext>
            </a:extLst>
          </a:blip>
          <a:stretch>
            <a:fillRect/>
          </a:stretch>
        </p:blipFill>
        <p:spPr>
          <a:xfrm>
            <a:off x="192405" y="2665730"/>
            <a:ext cx="4881245" cy="300291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17"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000"/>
                                        <p:tgtEl>
                                          <p:spTgt spid="17416"/>
                                        </p:tgtEl>
                                      </p:cBhvr>
                                    </p:animEffect>
                                    <p:anim calcmode="lin" valueType="num">
                                      <p:cBhvr>
                                        <p:cTn id="23" dur="1000" fill="hold"/>
                                        <p:tgtEl>
                                          <p:spTgt spid="17416"/>
                                        </p:tgtEl>
                                        <p:attrNameLst>
                                          <p:attrName>ppt_x</p:attrName>
                                        </p:attrNameLst>
                                      </p:cBhvr>
                                      <p:tavLst>
                                        <p:tav tm="0">
                                          <p:val>
                                            <p:strVal val="#ppt_x"/>
                                          </p:val>
                                        </p:tav>
                                        <p:tav tm="100000">
                                          <p:val>
                                            <p:strVal val="#ppt_x"/>
                                          </p:val>
                                        </p:tav>
                                      </p:tavLst>
                                    </p:anim>
                                    <p:anim calcmode="lin" valueType="num">
                                      <p:cBhvr>
                                        <p:cTn id="24" dur="1000" fill="hold"/>
                                        <p:tgtEl>
                                          <p:spTgt spid="1741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7"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ppt_w/2"/>
                                          </p:val>
                                        </p:tav>
                                        <p:tav tm="100000">
                                          <p:val>
                                            <p:strVal val="#ppt_x"/>
                                          </p:val>
                                        </p:tav>
                                      </p:tavLst>
                                    </p:anim>
                                    <p:anim calcmode="lin" valueType="num">
                                      <p:cBhvr>
                                        <p:cTn id="31" dur="500" fill="hold"/>
                                        <p:tgtEl>
                                          <p:spTgt spid="31"/>
                                        </p:tgtEl>
                                        <p:attrNameLst>
                                          <p:attrName>ppt_y</p:attrName>
                                        </p:attrNameLst>
                                      </p:cBhvr>
                                      <p:tavLst>
                                        <p:tav tm="0">
                                          <p:val>
                                            <p:strVal val="#ppt_y"/>
                                          </p:val>
                                        </p:tav>
                                        <p:tav tm="100000">
                                          <p:val>
                                            <p:strVal val="#ppt_y"/>
                                          </p:val>
                                        </p:tav>
                                      </p:tavLst>
                                    </p:anim>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Effect transition="in" filter="fade">
                                      <p:cBhvr>
                                        <p:cTn id="37" dur="1000"/>
                                        <p:tgtEl>
                                          <p:spTgt spid="17417"/>
                                        </p:tgtEl>
                                      </p:cBhvr>
                                    </p:animEffect>
                                    <p:anim calcmode="lin" valueType="num">
                                      <p:cBhvr>
                                        <p:cTn id="38" dur="1000" fill="hold"/>
                                        <p:tgtEl>
                                          <p:spTgt spid="17417"/>
                                        </p:tgtEl>
                                        <p:attrNameLst>
                                          <p:attrName>ppt_x</p:attrName>
                                        </p:attrNameLst>
                                      </p:cBhvr>
                                      <p:tavLst>
                                        <p:tav tm="0">
                                          <p:val>
                                            <p:strVal val="#ppt_x"/>
                                          </p:val>
                                        </p:tav>
                                        <p:tav tm="100000">
                                          <p:val>
                                            <p:strVal val="#ppt_x"/>
                                          </p:val>
                                        </p:tav>
                                      </p:tavLst>
                                    </p:anim>
                                    <p:anim calcmode="lin" valueType="num">
                                      <p:cBhvr>
                                        <p:cTn id="39" dur="1000" fill="hold"/>
                                        <p:tgtEl>
                                          <p:spTgt spid="17417"/>
                                        </p:tgtEl>
                                        <p:attrNameLst>
                                          <p:attrName>ppt_y</p:attrName>
                                        </p:attrNameLst>
                                      </p:cBhvr>
                                      <p:tavLst>
                                        <p:tav tm="0">
                                          <p:val>
                                            <p:strVal val="#ppt_y+.1"/>
                                          </p:val>
                                        </p:tav>
                                        <p:tav tm="100000">
                                          <p:val>
                                            <p:strVal val="#ppt_y"/>
                                          </p:val>
                                        </p:tav>
                                      </p:tavLst>
                                    </p:anim>
                                  </p:childTnLst>
                                </p:cTn>
                              </p:par>
                              <p:par>
                                <p:cTn id="40" presetID="17" presetClass="entr" presetSubtype="8" fill="hold" nodeType="with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ppt_x-#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7418"/>
                                        </p:tgtEl>
                                        <p:attrNameLst>
                                          <p:attrName>style.visibility</p:attrName>
                                        </p:attrNameLst>
                                      </p:cBhvr>
                                      <p:to>
                                        <p:strVal val="visible"/>
                                      </p:to>
                                    </p:set>
                                    <p:animEffect transition="in" filter="fade">
                                      <p:cBhvr>
                                        <p:cTn id="49" dur="1000"/>
                                        <p:tgtEl>
                                          <p:spTgt spid="17418"/>
                                        </p:tgtEl>
                                      </p:cBhvr>
                                    </p:animEffect>
                                    <p:anim calcmode="lin" valueType="num">
                                      <p:cBhvr>
                                        <p:cTn id="50" dur="1000" fill="hold"/>
                                        <p:tgtEl>
                                          <p:spTgt spid="17418"/>
                                        </p:tgtEl>
                                        <p:attrNameLst>
                                          <p:attrName>ppt_x</p:attrName>
                                        </p:attrNameLst>
                                      </p:cBhvr>
                                      <p:tavLst>
                                        <p:tav tm="0">
                                          <p:val>
                                            <p:strVal val="#ppt_x"/>
                                          </p:val>
                                        </p:tav>
                                        <p:tav tm="100000">
                                          <p:val>
                                            <p:strVal val="#ppt_x"/>
                                          </p:val>
                                        </p:tav>
                                      </p:tavLst>
                                    </p:anim>
                                    <p:anim calcmode="lin" valueType="num">
                                      <p:cBhvr>
                                        <p:cTn id="51"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1"/>
              </p:custDataLst>
            </p:nvPr>
          </p:nvPicPr>
          <p:blipFill>
            <a:blip r:embed="rId2"/>
            <a:stretch>
              <a:fillRect/>
            </a:stretch>
          </p:blipFill>
          <p:spPr>
            <a:xfrm>
              <a:off x="8807" y="95"/>
              <a:ext cx="1694" cy="1287"/>
            </a:xfrm>
            <a:prstGeom prst="rect">
              <a:avLst/>
            </a:prstGeom>
          </p:spPr>
        </p:pic>
        <p:sp>
          <p:nvSpPr>
            <p:cNvPr id="53" name="矩形 52"/>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9" name="椭圆 108"/>
          <p:cNvSpPr/>
          <p:nvPr>
            <p:custDataLst>
              <p:tags r:id="rId4"/>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652" y="1743075"/>
            <a:ext cx="2202776" cy="4588933"/>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5"/>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6"/>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7"/>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8"/>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9"/>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10"/>
                </p:custDataLst>
              </p:nvPr>
            </p:nvSpPr>
            <p:spPr>
              <a:xfrm>
                <a:off x="4137594" y="-68669"/>
                <a:ext cx="1000117" cy="369309"/>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11"/>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676" y="1775933"/>
            <a:ext cx="2286000" cy="4556337"/>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1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4"/>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5"/>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6"/>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17"/>
                </p:custDataLst>
              </p:nvPr>
            </p:nvSpPr>
            <p:spPr>
              <a:xfrm>
                <a:off x="4156909" y="-75353"/>
                <a:ext cx="1000117" cy="369282"/>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18"/>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19"/>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20"/>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21"/>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22"/>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23"/>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24"/>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25"/>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26"/>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27"/>
            </p:custDataLst>
          </p:nvPr>
        </p:nvSpPr>
        <p:spPr bwMode="auto">
          <a:xfrm>
            <a:off x="5445760" y="2678430"/>
            <a:ext cx="1975485" cy="327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扎什伦布寺位于日喀则市城西的尼玛山东南面山麓，它山势而建，占地面积23万平方米，建筑面积近15万平方米。，扎什伦布寺就成为历代班禅的驻锡地。</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7" name="文本框 2"/>
          <p:cNvSpPr txBox="1">
            <a:spLocks noChangeArrowheads="1"/>
          </p:cNvSpPr>
          <p:nvPr>
            <p:custDataLst>
              <p:tags r:id="rId28"/>
            </p:custDataLst>
          </p:nvPr>
        </p:nvSpPr>
        <p:spPr bwMode="auto">
          <a:xfrm>
            <a:off x="7524750" y="2563495"/>
            <a:ext cx="226123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86975F"/>
                </a:solidFill>
                <a:latin typeface="微软雅黑" panose="020B0503020204020204" pitchFamily="34" charset="-122"/>
                <a:ea typeface="微软雅黑" panose="020B0503020204020204" pitchFamily="34" charset="-122"/>
              </a:rPr>
              <a:t>其主体建筑主要分布于北部，包括措钦大殿、拉章、拉康、层佛台、灵塔祀殿等。扎什伦布寺与拉萨的甘丹寺、色拉寺、哲蚌寺并称为西藏藏传佛教格鲁派的“四大寺院”。扎什伦布寺，意为“吉祥须弥山寺”。</a:t>
            </a:r>
            <a:endParaRPr lang="zh-CN" altLang="en-US" sz="2000">
              <a:solidFill>
                <a:srgbClr val="86975F"/>
              </a:solidFill>
              <a:latin typeface="微软雅黑" panose="020B0503020204020204" pitchFamily="34" charset="-122"/>
              <a:ea typeface="微软雅黑" panose="020B0503020204020204" pitchFamily="34" charset="-122"/>
            </a:endParaRPr>
          </a:p>
        </p:txBody>
      </p:sp>
      <p:sp>
        <p:nvSpPr>
          <p:cNvPr id="17418" name="文本框 3"/>
          <p:cNvSpPr txBox="1">
            <a:spLocks noChangeArrowheads="1"/>
          </p:cNvSpPr>
          <p:nvPr>
            <p:custDataLst>
              <p:tags r:id="rId29"/>
            </p:custDataLst>
          </p:nvPr>
        </p:nvSpPr>
        <p:spPr bwMode="auto">
          <a:xfrm>
            <a:off x="9888220" y="2585720"/>
            <a:ext cx="232346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寺院刚开始时叫“岗坚典培”，意为“雪域兴佛寺”，后来根敦珠巴将其更名为“扎什伦布拜吉德钦却勒那巴杰瓦林”，意译为“吉祥宏固资丰福聚殊胜诸方洲”，简称 “扎什伦布寺”。</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7" name="Freeform 6"/>
          <p:cNvSpPr>
            <a:spLocks noChangeArrowheads="1"/>
          </p:cNvSpPr>
          <p:nvPr>
            <p:custDataLst>
              <p:tags r:id="rId30"/>
            </p:custDataLst>
          </p:nvPr>
        </p:nvSpPr>
        <p:spPr bwMode="auto">
          <a:xfrm>
            <a:off x="5160645"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
        <p:nvSpPr>
          <p:cNvPr id="3" name="矩形 2"/>
          <p:cNvSpPr/>
          <p:nvPr>
            <p:custDataLst>
              <p:tags r:id="rId31"/>
            </p:custDataLst>
          </p:nvPr>
        </p:nvSpPr>
        <p:spPr>
          <a:xfrm>
            <a:off x="6598285" y="188595"/>
            <a:ext cx="6283960" cy="56515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grpSp>
        <p:nvGrpSpPr>
          <p:cNvPr id="4" name="组合 3"/>
          <p:cNvGrpSpPr/>
          <p:nvPr/>
        </p:nvGrpSpPr>
        <p:grpSpPr>
          <a:xfrm>
            <a:off x="0" y="395605"/>
            <a:ext cx="4083685" cy="948055"/>
            <a:chOff x="302" y="4039"/>
            <a:chExt cx="6431" cy="1493"/>
          </a:xfrm>
        </p:grpSpPr>
        <p:sp>
          <p:nvSpPr>
            <p:cNvPr id="5" name="Freeform 5"/>
            <p:cNvSpPr>
              <a:spLocks noChangeArrowheads="1"/>
            </p:cNvSpPr>
            <p:nvPr>
              <p:custDataLst>
                <p:tags r:id="rId32"/>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TextBox 4"/>
            <p:cNvSpPr txBox="1">
              <a:spLocks noChangeArrowheads="1"/>
            </p:cNvSpPr>
            <p:nvPr>
              <p:custDataLst>
                <p:tags r:id="rId33"/>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二、青海</a:t>
              </a:r>
              <a:r>
                <a:rPr lang="zh-CN" altLang="en-US" sz="2800" b="1">
                  <a:solidFill>
                    <a:srgbClr val="FFFFFF"/>
                  </a:solidFill>
                  <a:latin typeface="微软雅黑" panose="020B0503020204020204" pitchFamily="34" charset="-122"/>
                  <a:ea typeface="微软雅黑" panose="020B0503020204020204" pitchFamily="34" charset="-122"/>
                </a:rPr>
                <a:t>省</a:t>
              </a:r>
              <a:r>
                <a:rPr lang="zh-CN" altLang="en-US" sz="2800" b="1">
                  <a:solidFill>
                    <a:srgbClr val="FFFFFF"/>
                  </a:solidFill>
                  <a:latin typeface="微软雅黑" panose="020B0503020204020204" pitchFamily="34" charset="-122"/>
                  <a:ea typeface="微软雅黑" panose="020B0503020204020204" pitchFamily="34" charset="-122"/>
                </a:rPr>
                <a:t>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 name="Freeform 6"/>
            <p:cNvSpPr>
              <a:spLocks noChangeArrowheads="1"/>
            </p:cNvSpPr>
            <p:nvPr>
              <p:custDataLst>
                <p:tags r:id="rId34"/>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2" name="TextBox 4"/>
          <p:cNvSpPr txBox="1">
            <a:spLocks noChangeArrowheads="1"/>
          </p:cNvSpPr>
          <p:nvPr>
            <p:custDataLst>
              <p:tags r:id="rId35"/>
            </p:custDataLst>
          </p:nvPr>
        </p:nvSpPr>
        <p:spPr bwMode="auto">
          <a:xfrm>
            <a:off x="192405" y="1626870"/>
            <a:ext cx="406463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（四）</a:t>
            </a:r>
            <a:r>
              <a:rPr lang="en-US" altLang="zh-CN" sz="2800" b="1">
                <a:solidFill>
                  <a:srgbClr val="FFFFFF"/>
                </a:solidFill>
                <a:latin typeface="微软雅黑" panose="020B0503020204020204" pitchFamily="34" charset="-122"/>
                <a:ea typeface="微软雅黑" panose="020B0503020204020204" pitchFamily="34" charset="-122"/>
              </a:rPr>
              <a:t>  扎什伦布寺</a:t>
            </a:r>
            <a:endParaRPr lang="en-US" altLang="zh-CN" sz="2800" b="1">
              <a:solidFill>
                <a:srgbClr val="FFFFFF"/>
              </a:solidFill>
              <a:latin typeface="微软雅黑" panose="020B0503020204020204" pitchFamily="34" charset="-122"/>
              <a:ea typeface="微软雅黑" panose="020B0503020204020204" pitchFamily="34" charset="-122"/>
            </a:endParaRPr>
          </a:p>
        </p:txBody>
      </p:sp>
      <p:sp>
        <p:nvSpPr>
          <p:cNvPr id="13" name="TextBox 4"/>
          <p:cNvSpPr txBox="1">
            <a:spLocks noChangeArrowheads="1"/>
          </p:cNvSpPr>
          <p:nvPr>
            <p:custDataLst>
              <p:tags r:id="rId36"/>
            </p:custDataLst>
          </p:nvPr>
        </p:nvSpPr>
        <p:spPr bwMode="auto">
          <a:xfrm>
            <a:off x="192405" y="612140"/>
            <a:ext cx="4866005" cy="73152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zh-CN" altLang="en-US" sz="2800" b="1">
                <a:solidFill>
                  <a:srgbClr val="FFFFFF"/>
                </a:solidFill>
                <a:latin typeface="微软雅黑" panose="020B0503020204020204" pitchFamily="34" charset="-122"/>
                <a:ea typeface="微软雅黑" panose="020B0503020204020204" pitchFamily="34" charset="-122"/>
                <a:sym typeface="+mn-ea"/>
              </a:rPr>
              <a:t>西藏自治区旅游资源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4" name="Freeform 6"/>
          <p:cNvSpPr>
            <a:spLocks noChangeArrowheads="1"/>
          </p:cNvSpPr>
          <p:nvPr>
            <p:custDataLst>
              <p:tags r:id="rId37"/>
            </p:custDataLst>
          </p:nvPr>
        </p:nvSpPr>
        <p:spPr bwMode="auto">
          <a:xfrm>
            <a:off x="-16510" y="379095"/>
            <a:ext cx="546100" cy="756285"/>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endParaRPr lang="zh-CN" altLang="en-US"/>
          </a:p>
        </p:txBody>
      </p:sp>
      <p:pic>
        <p:nvPicPr>
          <p:cNvPr id="15" name="图片 31"/>
          <p:cNvPicPr>
            <a:picLocks noChangeAspect="1"/>
          </p:cNvPicPr>
          <p:nvPr>
            <p:custDataLst>
              <p:tags r:id="rId38"/>
            </p:custDataLst>
          </p:nvPr>
        </p:nvPicPr>
        <p:blipFill>
          <a:blip r:embed="rId39">
            <a:extLst>
              <a:ext uri="{28A0092B-C50C-407E-A947-70E740481C1C}">
                <a14:useLocalDpi xmlns:a14="http://schemas.microsoft.com/office/drawing/2010/main" val="0"/>
              </a:ext>
            </a:extLst>
          </a:blip>
          <a:stretch>
            <a:fillRect/>
          </a:stretch>
        </p:blipFill>
        <p:spPr>
          <a:xfrm>
            <a:off x="191770" y="2665730"/>
            <a:ext cx="4698365" cy="30073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ppt_w/2"/>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ppt_w</p:attrName>
                                        </p:attrNameLst>
                                      </p:cBhvr>
                                      <p:tavLst>
                                        <p:tav tm="0">
                                          <p:val>
                                            <p:fltVal val="0"/>
                                          </p:val>
                                        </p:tav>
                                        <p:tav tm="100000">
                                          <p:val>
                                            <p:strVal val="#ppt_w"/>
                                          </p:val>
                                        </p:tav>
                                      </p:tavLst>
                                    </p:anim>
                                    <p:anim calcmode="lin" valueType="num">
                                      <p:cBhvr>
                                        <p:cTn id="10" dur="500" fill="hold"/>
                                        <p:tgtEl>
                                          <p:spTgt spid="25"/>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7416"/>
                                        </p:tgtEl>
                                        <p:attrNameLst>
                                          <p:attrName>style.visibility</p:attrName>
                                        </p:attrNameLst>
                                      </p:cBhvr>
                                      <p:to>
                                        <p:strVal val="visible"/>
                                      </p:to>
                                    </p:set>
                                    <p:animEffect transition="in" filter="fade">
                                      <p:cBhvr>
                                        <p:cTn id="14" dur="1000"/>
                                        <p:tgtEl>
                                          <p:spTgt spid="17416"/>
                                        </p:tgtEl>
                                      </p:cBhvr>
                                    </p:animEffect>
                                    <p:anim calcmode="lin" valueType="num">
                                      <p:cBhvr>
                                        <p:cTn id="15" dur="1000" fill="hold"/>
                                        <p:tgtEl>
                                          <p:spTgt spid="17416"/>
                                        </p:tgtEl>
                                        <p:attrNameLst>
                                          <p:attrName>ppt_x</p:attrName>
                                        </p:attrNameLst>
                                      </p:cBhvr>
                                      <p:tavLst>
                                        <p:tav tm="0">
                                          <p:val>
                                            <p:strVal val="#ppt_x"/>
                                          </p:val>
                                        </p:tav>
                                        <p:tav tm="100000">
                                          <p:val>
                                            <p:strVal val="#ppt_x"/>
                                          </p:val>
                                        </p:tav>
                                      </p:tavLst>
                                    </p:anim>
                                    <p:anim calcmode="lin" valueType="num">
                                      <p:cBhvr>
                                        <p:cTn id="16" dur="1000" fill="hold"/>
                                        <p:tgtEl>
                                          <p:spTgt spid="17416"/>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50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par>
                                <p:cTn id="20" presetID="17" presetClass="entr" presetSubtype="8" fill="hold" nodeType="withEffect">
                                  <p:stCondLst>
                                    <p:cond delay="50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ppt_x</p:attrName>
                                        </p:attrNameLst>
                                      </p:cBhvr>
                                      <p:tavLst>
                                        <p:tav tm="0">
                                          <p:val>
                                            <p:strVal val="#ppt_x-#ppt_w/2"/>
                                          </p:val>
                                        </p:tav>
                                        <p:tav tm="100000">
                                          <p:val>
                                            <p:strVal val="#ppt_x"/>
                                          </p:val>
                                        </p:tav>
                                      </p:tavLst>
                                    </p:anim>
                                    <p:anim calcmode="lin" valueType="num">
                                      <p:cBhvr>
                                        <p:cTn id="23" dur="500" fill="hold"/>
                                        <p:tgtEl>
                                          <p:spTgt spid="31"/>
                                        </p:tgtEl>
                                        <p:attrNameLst>
                                          <p:attrName>ppt_y</p:attrName>
                                        </p:attrNameLst>
                                      </p:cBhvr>
                                      <p:tavLst>
                                        <p:tav tm="0">
                                          <p:val>
                                            <p:strVal val="#ppt_y"/>
                                          </p:val>
                                        </p:tav>
                                        <p:tav tm="100000">
                                          <p:val>
                                            <p:strVal val="#ppt_y"/>
                                          </p:val>
                                        </p:tav>
                                      </p:tavLst>
                                    </p:anim>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strVal val="#ppt_h"/>
                                          </p:val>
                                        </p:tav>
                                        <p:tav tm="100000">
                                          <p:val>
                                            <p:strVal val="#ppt_h"/>
                                          </p:val>
                                        </p:tav>
                                      </p:tavLst>
                                    </p:anim>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17417"/>
                                        </p:tgtEl>
                                        <p:attrNameLst>
                                          <p:attrName>style.visibility</p:attrName>
                                        </p:attrNameLst>
                                      </p:cBhvr>
                                      <p:to>
                                        <p:strVal val="visible"/>
                                      </p:to>
                                    </p:set>
                                    <p:animEffect transition="in" filter="fade">
                                      <p:cBhvr>
                                        <p:cTn id="29" dur="1000"/>
                                        <p:tgtEl>
                                          <p:spTgt spid="17417"/>
                                        </p:tgtEl>
                                      </p:cBhvr>
                                    </p:animEffect>
                                    <p:anim calcmode="lin" valueType="num">
                                      <p:cBhvr>
                                        <p:cTn id="30" dur="1000" fill="hold"/>
                                        <p:tgtEl>
                                          <p:spTgt spid="17417"/>
                                        </p:tgtEl>
                                        <p:attrNameLst>
                                          <p:attrName>ppt_x</p:attrName>
                                        </p:attrNameLst>
                                      </p:cBhvr>
                                      <p:tavLst>
                                        <p:tav tm="0">
                                          <p:val>
                                            <p:strVal val="#ppt_x"/>
                                          </p:val>
                                        </p:tav>
                                        <p:tav tm="100000">
                                          <p:val>
                                            <p:strVal val="#ppt_x"/>
                                          </p:val>
                                        </p:tav>
                                      </p:tavLst>
                                    </p:anim>
                                    <p:anim calcmode="lin" valueType="num">
                                      <p:cBhvr>
                                        <p:cTn id="31" dur="1000" fill="hold"/>
                                        <p:tgtEl>
                                          <p:spTgt spid="17417"/>
                                        </p:tgtEl>
                                        <p:attrNameLst>
                                          <p:attrName>ppt_y</p:attrName>
                                        </p:attrNameLst>
                                      </p:cBhvr>
                                      <p:tavLst>
                                        <p:tav tm="0">
                                          <p:val>
                                            <p:strVal val="#ppt_y+.1"/>
                                          </p:val>
                                        </p:tav>
                                        <p:tav tm="100000">
                                          <p:val>
                                            <p:strVal val="#ppt_y"/>
                                          </p:val>
                                        </p:tav>
                                      </p:tavLst>
                                    </p:anim>
                                  </p:childTnLst>
                                </p:cTn>
                              </p:par>
                              <p:par>
                                <p:cTn id="32" presetID="17" presetClass="entr" presetSubtype="8" fill="hold" nodeType="withEffect">
                                  <p:stCondLst>
                                    <p:cond delay="100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ppt_x</p:attrName>
                                        </p:attrNameLst>
                                      </p:cBhvr>
                                      <p:tavLst>
                                        <p:tav tm="0">
                                          <p:val>
                                            <p:strVal val="#ppt_x-#ppt_w/2"/>
                                          </p:val>
                                        </p:tav>
                                        <p:tav tm="100000">
                                          <p:val>
                                            <p:strVal val="#ppt_x"/>
                                          </p:val>
                                        </p:tav>
                                      </p:tavLst>
                                    </p:anim>
                                    <p:anim calcmode="lin" valueType="num">
                                      <p:cBhvr>
                                        <p:cTn id="35" dur="500" fill="hold"/>
                                        <p:tgtEl>
                                          <p:spTgt spid="37"/>
                                        </p:tgtEl>
                                        <p:attrNameLst>
                                          <p:attrName>ppt_y</p:attrName>
                                        </p:attrNameLst>
                                      </p:cBhvr>
                                      <p:tavLst>
                                        <p:tav tm="0">
                                          <p:val>
                                            <p:strVal val="#ppt_y"/>
                                          </p:val>
                                        </p:tav>
                                        <p:tav tm="100000">
                                          <p:val>
                                            <p:strVal val="#ppt_y"/>
                                          </p:val>
                                        </p:tav>
                                      </p:tavLst>
                                    </p:anim>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strVal val="#ppt_h"/>
                                          </p:val>
                                        </p:tav>
                                        <p:tav tm="100000">
                                          <p:val>
                                            <p:strVal val="#ppt_h"/>
                                          </p:val>
                                        </p:tav>
                                      </p:tavLst>
                                    </p:anim>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17418"/>
                                        </p:tgtEl>
                                        <p:attrNameLst>
                                          <p:attrName>style.visibility</p:attrName>
                                        </p:attrNameLst>
                                      </p:cBhvr>
                                      <p:to>
                                        <p:strVal val="visible"/>
                                      </p:to>
                                    </p:set>
                                    <p:animEffect transition="in" filter="fade">
                                      <p:cBhvr>
                                        <p:cTn id="41" dur="1000"/>
                                        <p:tgtEl>
                                          <p:spTgt spid="17418"/>
                                        </p:tgtEl>
                                      </p:cBhvr>
                                    </p:animEffect>
                                    <p:anim calcmode="lin" valueType="num">
                                      <p:cBhvr>
                                        <p:cTn id="42" dur="1000" fill="hold"/>
                                        <p:tgtEl>
                                          <p:spTgt spid="17418"/>
                                        </p:tgtEl>
                                        <p:attrNameLst>
                                          <p:attrName>ppt_x</p:attrName>
                                        </p:attrNameLst>
                                      </p:cBhvr>
                                      <p:tavLst>
                                        <p:tav tm="0">
                                          <p:val>
                                            <p:strVal val="#ppt_x"/>
                                          </p:val>
                                        </p:tav>
                                        <p:tav tm="100000">
                                          <p:val>
                                            <p:strVal val="#ppt_x"/>
                                          </p:val>
                                        </p:tav>
                                      </p:tavLst>
                                    </p:anim>
                                    <p:anim calcmode="lin" valueType="num">
                                      <p:cBhvr>
                                        <p:cTn id="43" dur="1000" fill="hold"/>
                                        <p:tgtEl>
                                          <p:spTgt spid="174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nodeType="afterEffect">
                                  <p:stCondLst>
                                    <p:cond delay="0"/>
                                  </p:stCondLst>
                                  <p:childTnLst>
                                    <p:set>
                                      <p:cBhvr>
                                        <p:cTn id="46" dur="1000" fill="hold">
                                          <p:stCondLst>
                                            <p:cond delay="0"/>
                                          </p:stCondLst>
                                        </p:cTn>
                                        <p:tgtEl>
                                          <p:spTgt spid="4"/>
                                        </p:tgtEl>
                                        <p:attrNameLst>
                                          <p:attrName>style.visibility</p:attrName>
                                        </p:attrNameLst>
                                      </p:cBhvr>
                                      <p:to>
                                        <p:strVal val="visible"/>
                                      </p:to>
                                    </p:set>
                                    <p:animEffect transition="in" filter="wipe(up)">
                                      <p:cBhvr>
                                        <p:cTn id="47" dur="1000"/>
                                        <p:tgtEl>
                                          <p:spTgt spid="4"/>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000"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7" grpId="0"/>
      <p:bldP spid="17418" grpId="0"/>
      <p:bldP spid="1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品</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入</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我</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心</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肆</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8735" y="925596"/>
            <a:ext cx="12060555" cy="5931962"/>
            <a:chOff x="61" y="267"/>
            <a:chExt cx="18993" cy="10595"/>
          </a:xfrm>
        </p:grpSpPr>
        <p:sp>
          <p:nvSpPr>
            <p:cNvPr id="7" name="圆角淘宝店chenying0907出品 18"/>
            <p:cNvSpPr/>
            <p:nvPr>
              <p:custDataLst>
                <p:tags r:id="rId1"/>
              </p:custDataLst>
            </p:nvPr>
          </p:nvSpPr>
          <p:spPr>
            <a:xfrm flipH="1">
              <a:off x="61" y="267"/>
              <a:ext cx="18993" cy="1059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a:defRPr/>
              </a:pPr>
              <a:endParaRPr lang="zh-CN" altLang="en-US" sz="1865"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9224" name="淘宝店chenying0907出品 13"/>
            <p:cNvSpPr txBox="1">
              <a:spLocks noChangeArrowheads="1"/>
            </p:cNvSpPr>
            <p:nvPr>
              <p:custDataLst>
                <p:tags r:id="rId2"/>
              </p:custDataLst>
            </p:nvPr>
          </p:nvSpPr>
          <p:spPr bwMode="auto">
            <a:xfrm flipH="1">
              <a:off x="1427" y="1267"/>
              <a:ext cx="16784" cy="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a:solidFill>
                    <a:srgbClr val="996633"/>
                  </a:solidFill>
                  <a:latin typeface="微软雅黑" panose="020B0503020204020204" pitchFamily="34" charset="-122"/>
                  <a:ea typeface="微软雅黑" panose="020B0503020204020204" pitchFamily="34" charset="-122"/>
                </a:rPr>
                <a:t>     </a:t>
              </a:r>
              <a:r>
                <a:rPr lang="zh-CN" altLang="en-US" sz="2800">
                  <a:solidFill>
                    <a:srgbClr val="996633"/>
                  </a:solidFill>
                  <a:latin typeface="微软雅黑" panose="020B0503020204020204" pitchFamily="34" charset="-122"/>
                  <a:ea typeface="微软雅黑" panose="020B0503020204020204" pitchFamily="34" charset="-122"/>
                </a:rPr>
                <a:t>可可西里以其独特的自然景观和丰富的野生动植物资源而闻名。这里有广袤的草原和湖泊，风光壮美，是藏羚羊、野牦牛等珍稀动物的重要栖息地。藏羚羊是中国特有的保护动物，可可西里拥有全球最大规模的藏羚羊栖息地，也是它们的重要繁殖区。在可可西里，您可感受到与世界上其他地方截然不同的宁静和美丽。由于可可西里的特殊地理位置和丰富的生态资源。为了保护这片宝贵的生态系统，中国政府成立了可可西里自然保护区，并采取了一系列的措施来保护动植物物种和生态平衡。保护可可西里的生态环境是我们共同的责任。 </a:t>
              </a:r>
              <a:endParaRPr lang="zh-CN" altLang="en-US" sz="2800">
                <a:solidFill>
                  <a:srgbClr val="996633"/>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3"/>
              </p:custDataLst>
            </p:nvPr>
          </p:nvPicPr>
          <p:blipFill>
            <a:blip r:embed="rId4"/>
            <a:stretch>
              <a:fillRect/>
            </a:stretch>
          </p:blipFill>
          <p:spPr>
            <a:xfrm>
              <a:off x="8807" y="95"/>
              <a:ext cx="1694" cy="1287"/>
            </a:xfrm>
            <a:prstGeom prst="rect">
              <a:avLst/>
            </a:prstGeom>
          </p:spPr>
        </p:pic>
        <p:sp>
          <p:nvSpPr>
            <p:cNvPr id="53" name="矩形 52"/>
            <p:cNvSpPr/>
            <p:nvPr>
              <p:custDataLst>
                <p:tags r:id="rId5"/>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7" name="Freeform 6"/>
          <p:cNvSpPr>
            <a:spLocks noChangeArrowheads="1"/>
          </p:cNvSpPr>
          <p:nvPr>
            <p:custDataLst>
              <p:tags r:id="rId6"/>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
        <p:nvSpPr>
          <p:cNvPr id="3" name="矩形 2"/>
          <p:cNvSpPr/>
          <p:nvPr>
            <p:custDataLst>
              <p:tags r:id="rId7"/>
            </p:custDataLst>
          </p:nvPr>
        </p:nvSpPr>
        <p:spPr>
          <a:xfrm>
            <a:off x="6598285" y="188595"/>
            <a:ext cx="6283960" cy="56515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析</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做</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实</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践</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伍</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2784212" y="1574801"/>
            <a:ext cx="8894233" cy="4620684"/>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10250" name="文本框 14340"/>
          <p:cNvSpPr txBox="1">
            <a:spLocks noChangeArrowheads="1"/>
          </p:cNvSpPr>
          <p:nvPr>
            <p:custDataLst>
              <p:tags r:id="rId1"/>
            </p:custDataLst>
          </p:nvPr>
        </p:nvSpPr>
        <p:spPr bwMode="auto">
          <a:xfrm>
            <a:off x="4008120" y="2637155"/>
            <a:ext cx="62579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小许通过系统学习，已经储备了相关知识，掌握了西藏自治区的代表性文旅资源，即将接待已定居德国的姨妈一家五口来来西藏自治区参观游玩儿，请帮小许准备一篇布达拉宫的导游词并进行模拟讲解。</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9"/>
          <p:cNvGrpSpPr/>
          <p:nvPr/>
        </p:nvGrpSpPr>
        <p:grpSpPr>
          <a:xfrm>
            <a:off x="989965" y="1390015"/>
            <a:ext cx="2800350" cy="2416810"/>
            <a:chOff x="1559" y="2189"/>
            <a:chExt cx="4410" cy="3806"/>
          </a:xfrm>
        </p:grpSpPr>
        <p:sp>
          <p:nvSpPr>
            <p:cNvPr id="5" name="Freeform 5"/>
            <p:cNvSpPr/>
            <p:nvPr/>
          </p:nvSpPr>
          <p:spPr bwMode="auto">
            <a:xfrm>
              <a:off x="1559" y="2189"/>
              <a:ext cx="4411" cy="3807"/>
            </a:xfrm>
            <a:custGeom>
              <a:avLst/>
              <a:gdLst>
                <a:gd name="T0" fmla="*/ 455 w 455"/>
                <a:gd name="T1" fmla="*/ 0 h 457"/>
                <a:gd name="T2" fmla="*/ 333 w 455"/>
                <a:gd name="T3" fmla="*/ 0 h 457"/>
                <a:gd name="T4" fmla="*/ 0 w 455"/>
                <a:gd name="T5" fmla="*/ 333 h 457"/>
                <a:gd name="T6" fmla="*/ 0 w 455"/>
                <a:gd name="T7" fmla="*/ 455 h 457"/>
                <a:gd name="T8" fmla="*/ 77 w 455"/>
                <a:gd name="T9" fmla="*/ 456 h 457"/>
                <a:gd name="T10" fmla="*/ 326 w 455"/>
                <a:gd name="T11" fmla="*/ 457 h 457"/>
                <a:gd name="T12" fmla="*/ 335 w 455"/>
                <a:gd name="T13" fmla="*/ 457 h 457"/>
                <a:gd name="T14" fmla="*/ 455 w 455"/>
                <a:gd name="T15" fmla="*/ 347 h 457"/>
                <a:gd name="T16" fmla="*/ 455 w 455"/>
                <a:gd name="T17" fmla="*/ 345 h 457"/>
                <a:gd name="T18" fmla="*/ 455 w 455"/>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7">
                  <a:moveTo>
                    <a:pt x="455" y="0"/>
                  </a:moveTo>
                  <a:cubicBezTo>
                    <a:pt x="333" y="0"/>
                    <a:pt x="333" y="0"/>
                    <a:pt x="333" y="0"/>
                  </a:cubicBezTo>
                  <a:cubicBezTo>
                    <a:pt x="149"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0" y="452"/>
                    <a:pt x="455" y="390"/>
                    <a:pt x="455" y="347"/>
                  </a:cubicBezTo>
                  <a:cubicBezTo>
                    <a:pt x="455" y="347"/>
                    <a:pt x="455" y="346"/>
                    <a:pt x="455" y="345"/>
                  </a:cubicBezTo>
                  <a:cubicBezTo>
                    <a:pt x="455" y="257"/>
                    <a:pt x="455" y="0"/>
                    <a:pt x="455" y="0"/>
                  </a:cubicBezTo>
                </a:path>
              </a:pathLst>
            </a:custGeom>
            <a:gradFill flip="none" rotWithShape="1">
              <a:gsLst>
                <a:gs pos="100000">
                  <a:srgbClr val="996633"/>
                </a:gs>
                <a:gs pos="0">
                  <a:srgbClr val="C79F61"/>
                </a:gs>
              </a:gsLst>
              <a:lin ang="2700000" scaled="1"/>
              <a:tileRect/>
            </a:gradFill>
            <a:ln w="2857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8" name="文本框 14340"/>
            <p:cNvSpPr txBox="1">
              <a:spLocks noChangeArrowheads="1"/>
            </p:cNvSpPr>
            <p:nvPr>
              <p:custDataLst>
                <p:tags r:id="rId2"/>
              </p:custDataLst>
            </p:nvPr>
          </p:nvSpPr>
          <p:spPr bwMode="auto">
            <a:xfrm>
              <a:off x="2457" y="3813"/>
              <a:ext cx="2940"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实训要求</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1" name="组合 10"/>
          <p:cNvGrpSpPr/>
          <p:nvPr/>
        </p:nvGrpSpPr>
        <p:grpSpPr>
          <a:xfrm>
            <a:off x="989965" y="3921760"/>
            <a:ext cx="2800350" cy="2374900"/>
            <a:chOff x="1559" y="6176"/>
            <a:chExt cx="4410" cy="3740"/>
          </a:xfrm>
        </p:grpSpPr>
        <p:sp>
          <p:nvSpPr>
            <p:cNvPr id="6" name="Freeform 6"/>
            <p:cNvSpPr/>
            <p:nvPr>
              <p:custDataLst>
                <p:tags r:id="rId3"/>
              </p:custDataLst>
            </p:nvPr>
          </p:nvSpPr>
          <p:spPr bwMode="auto">
            <a:xfrm>
              <a:off x="1559" y="6176"/>
              <a:ext cx="4411" cy="3741"/>
            </a:xfrm>
            <a:custGeom>
              <a:avLst/>
              <a:gdLst>
                <a:gd name="T0" fmla="*/ 326 w 455"/>
                <a:gd name="T1" fmla="*/ 0 h 456"/>
                <a:gd name="T2" fmla="*/ 335 w 455"/>
                <a:gd name="T3" fmla="*/ 0 h 456"/>
                <a:gd name="T4" fmla="*/ 455 w 455"/>
                <a:gd name="T5" fmla="*/ 110 h 456"/>
                <a:gd name="T6" fmla="*/ 455 w 455"/>
                <a:gd name="T7" fmla="*/ 112 h 456"/>
                <a:gd name="T8" fmla="*/ 455 w 455"/>
                <a:gd name="T9" fmla="*/ 456 h 456"/>
                <a:gd name="T10" fmla="*/ 333 w 455"/>
                <a:gd name="T11" fmla="*/ 456 h 456"/>
                <a:gd name="T12" fmla="*/ 0 w 455"/>
                <a:gd name="T13" fmla="*/ 123 h 456"/>
                <a:gd name="T14" fmla="*/ 0 w 455"/>
                <a:gd name="T15" fmla="*/ 1 h 456"/>
                <a:gd name="T16" fmla="*/ 77 w 455"/>
                <a:gd name="T17" fmla="*/ 1 h 456"/>
                <a:gd name="T18" fmla="*/ 326 w 455"/>
                <a:gd name="T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6">
                  <a:moveTo>
                    <a:pt x="326" y="0"/>
                  </a:moveTo>
                  <a:cubicBezTo>
                    <a:pt x="329" y="0"/>
                    <a:pt x="332" y="0"/>
                    <a:pt x="335" y="0"/>
                  </a:cubicBezTo>
                  <a:cubicBezTo>
                    <a:pt x="410" y="5"/>
                    <a:pt x="455" y="67"/>
                    <a:pt x="455" y="110"/>
                  </a:cubicBezTo>
                  <a:cubicBezTo>
                    <a:pt x="455" y="110"/>
                    <a:pt x="455" y="111"/>
                    <a:pt x="455" y="112"/>
                  </a:cubicBezTo>
                  <a:cubicBezTo>
                    <a:pt x="455" y="200"/>
                    <a:pt x="455" y="456"/>
                    <a:pt x="455" y="456"/>
                  </a:cubicBezTo>
                  <a:cubicBezTo>
                    <a:pt x="333" y="456"/>
                    <a:pt x="333" y="456"/>
                    <a:pt x="333" y="456"/>
                  </a:cubicBezTo>
                  <a:cubicBezTo>
                    <a:pt x="149" y="456"/>
                    <a:pt x="0" y="307"/>
                    <a:pt x="0" y="123"/>
                  </a:cubicBezTo>
                  <a:cubicBezTo>
                    <a:pt x="0" y="1"/>
                    <a:pt x="0" y="1"/>
                    <a:pt x="0" y="1"/>
                  </a:cubicBezTo>
                  <a:cubicBezTo>
                    <a:pt x="0" y="1"/>
                    <a:pt x="32" y="1"/>
                    <a:pt x="77" y="1"/>
                  </a:cubicBezTo>
                  <a:cubicBezTo>
                    <a:pt x="152" y="0"/>
                    <a:pt x="263" y="0"/>
                    <a:pt x="326" y="0"/>
                  </a:cubicBezTo>
                  <a:close/>
                </a:path>
              </a:pathLst>
            </a:custGeom>
            <a:gradFill flip="none" rotWithShape="1">
              <a:gsLst>
                <a:gs pos="100000">
                  <a:srgbClr val="996633"/>
                </a:gs>
                <a:gs pos="0">
                  <a:srgbClr val="C79F61"/>
                </a:gs>
              </a:gsLst>
              <a:lin ang="2700000" scaled="1"/>
              <a:tileRect/>
            </a:gradFill>
            <a:ln w="2857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9" name="文本框 14340"/>
            <p:cNvSpPr txBox="1">
              <a:spLocks noChangeArrowheads="1"/>
            </p:cNvSpPr>
            <p:nvPr>
              <p:custDataLst>
                <p:tags r:id="rId4"/>
              </p:custDataLst>
            </p:nvPr>
          </p:nvSpPr>
          <p:spPr bwMode="auto">
            <a:xfrm>
              <a:off x="2457" y="7546"/>
              <a:ext cx="2940"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实训</a:t>
              </a:r>
              <a:r>
                <a:rPr lang="zh-CN" altLang="en-US" sz="2800" b="1">
                  <a:solidFill>
                    <a:srgbClr val="FFFFFF"/>
                  </a:solidFill>
                  <a:latin typeface="微软雅黑" panose="020B0503020204020204" pitchFamily="34" charset="-122"/>
                  <a:ea typeface="微软雅黑" panose="020B0503020204020204" pitchFamily="34" charset="-122"/>
                </a:rPr>
                <a:t>步骤</a:t>
              </a:r>
              <a:endParaRPr lang="zh-CN" altLang="en-US" sz="2800" b="1">
                <a:solidFill>
                  <a:srgbClr val="FFFFFF"/>
                </a:solidFill>
                <a:latin typeface="微软雅黑" panose="020B0503020204020204" pitchFamily="34" charset="-122"/>
                <a:ea typeface="微软雅黑" panose="020B0503020204020204" pitchFamily="34" charset="-122"/>
              </a:endParaRPr>
            </a:p>
          </p:txBody>
        </p:sp>
      </p:grpSp>
      <p:sp>
        <p:nvSpPr>
          <p:cNvPr id="17" name="Freeform 6"/>
          <p:cNvSpPr>
            <a:spLocks noChangeArrowheads="1"/>
          </p:cNvSpPr>
          <p:nvPr>
            <p:custDataLst>
              <p:tags r:id="rId5"/>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grpSp>
        <p:nvGrpSpPr>
          <p:cNvPr id="2" name="组合 1"/>
          <p:cNvGrpSpPr/>
          <p:nvPr/>
        </p:nvGrpSpPr>
        <p:grpSpPr>
          <a:xfrm>
            <a:off x="5592445" y="60325"/>
            <a:ext cx="7039610" cy="816610"/>
            <a:chOff x="8807" y="95"/>
            <a:chExt cx="11086" cy="1286"/>
          </a:xfrm>
        </p:grpSpPr>
        <p:pic>
          <p:nvPicPr>
            <p:cNvPr id="3" name="图片 2" descr="1"/>
            <p:cNvPicPr>
              <a:picLocks noChangeAspect="1"/>
            </p:cNvPicPr>
            <p:nvPr>
              <p:custDataLst>
                <p:tags r:id="rId6"/>
              </p:custDataLst>
            </p:nvPr>
          </p:nvPicPr>
          <p:blipFill>
            <a:blip r:embed="rId7"/>
            <a:stretch>
              <a:fillRect/>
            </a:stretch>
          </p:blipFill>
          <p:spPr>
            <a:xfrm>
              <a:off x="8807" y="95"/>
              <a:ext cx="1694" cy="1287"/>
            </a:xfrm>
            <a:prstGeom prst="rect">
              <a:avLst/>
            </a:prstGeom>
          </p:spPr>
        </p:pic>
        <p:sp>
          <p:nvSpPr>
            <p:cNvPr id="53" name="矩形 52"/>
            <p:cNvSpPr/>
            <p:nvPr>
              <p:custDataLst>
                <p:tags r:id="rId8"/>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4" name="矩形 3"/>
          <p:cNvSpPr/>
          <p:nvPr>
            <p:custDataLst>
              <p:tags r:id="rId9"/>
            </p:custDataLst>
          </p:nvPr>
        </p:nvSpPr>
        <p:spPr>
          <a:xfrm>
            <a:off x="6598285" y="188595"/>
            <a:ext cx="6283960" cy="56515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3000"/>
                            </p:stCondLst>
                            <p:childTnLst>
                              <p:par>
                                <p:cTn id="13" presetID="4" presetClass="entr" presetSubtype="32" fill="hold" nodeType="afterEffect">
                                  <p:stCondLst>
                                    <p:cond delay="0"/>
                                  </p:stCondLst>
                                  <p:childTnLst>
                                    <p:set>
                                      <p:cBhvr>
                                        <p:cTn id="14" dur="1000" fill="hold">
                                          <p:stCondLst>
                                            <p:cond delay="0"/>
                                          </p:stCondLst>
                                        </p:cTn>
                                        <p:tgtEl>
                                          <p:spTgt spid="11"/>
                                        </p:tgtEl>
                                        <p:attrNameLst>
                                          <p:attrName>style.visibility</p:attrName>
                                        </p:attrNameLst>
                                      </p:cBhvr>
                                      <p:to>
                                        <p:strVal val="visible"/>
                                      </p:to>
                                    </p:set>
                                    <p:animEffect transition="in" filter="box(out)">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l="2330" r="40623" b="66989"/>
          <a:stretch>
            <a:fillRect/>
          </a:stretch>
        </p:blipFill>
        <p:spPr bwMode="auto">
          <a:xfrm>
            <a:off x="386028" y="129118"/>
            <a:ext cx="3898900" cy="319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11"/>
          <p:cNvPicPr>
            <a:picLocks noChangeAspect="1" noChangeArrowheads="1"/>
          </p:cNvPicPr>
          <p:nvPr/>
        </p:nvPicPr>
        <p:blipFill>
          <a:blip r:embed="rId2">
            <a:extLst>
              <a:ext uri="{28A0092B-C50C-407E-A947-70E740481C1C}">
                <a14:useLocalDpi xmlns:a14="http://schemas.microsoft.com/office/drawing/2010/main" val="0"/>
              </a:ext>
            </a:extLst>
          </a:blip>
          <a:srcRect t="38542" b="38876"/>
          <a:stretch>
            <a:fillRect/>
          </a:stretch>
        </p:blipFill>
        <p:spPr bwMode="auto">
          <a:xfrm>
            <a:off x="386028" y="2821518"/>
            <a:ext cx="11421533" cy="364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bwMode="auto">
          <a:xfrm>
            <a:off x="2672028" y="2311400"/>
            <a:ext cx="6413500" cy="1703917"/>
            <a:chOff x="3664" y="2731"/>
            <a:chExt cx="7576" cy="2012"/>
          </a:xfrm>
        </p:grpSpPr>
        <p:sp>
          <p:nvSpPr>
            <p:cNvPr id="10" name=" 219"/>
            <p:cNvSpPr/>
            <p:nvPr/>
          </p:nvSpPr>
          <p:spPr>
            <a:xfrm>
              <a:off x="3664" y="2731"/>
              <a:ext cx="7576" cy="2012"/>
            </a:xfrm>
            <a:prstGeom prst="roundRect">
              <a:avLst>
                <a:gd name="adj" fmla="val 50000"/>
              </a:avLst>
            </a:prstGeom>
            <a:solidFill>
              <a:schemeClr val="bg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grpSp>
          <p:nvGrpSpPr>
            <p:cNvPr id="27655" name="组合 10"/>
            <p:cNvGrpSpPr/>
            <p:nvPr/>
          </p:nvGrpSpPr>
          <p:grpSpPr bwMode="auto">
            <a:xfrm>
              <a:off x="3937" y="2831"/>
              <a:ext cx="7124" cy="1812"/>
              <a:chOff x="3937" y="2831"/>
              <a:chExt cx="7124" cy="1812"/>
            </a:xfrm>
          </p:grpSpPr>
          <p:sp>
            <p:nvSpPr>
              <p:cNvPr id="219" name=" 219"/>
              <p:cNvSpPr/>
              <p:nvPr/>
            </p:nvSpPr>
            <p:spPr>
              <a:xfrm>
                <a:off x="3937" y="2831"/>
                <a:ext cx="7028" cy="1812"/>
              </a:xfrm>
              <a:prstGeom prst="roundRect">
                <a:avLst>
                  <a:gd name="adj" fmla="val 50000"/>
                </a:avLst>
              </a:prstGeom>
              <a:solidFill>
                <a:srgbClr val="8697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7657" name="文本框 7"/>
              <p:cNvSpPr txBox="1">
                <a:spLocks noChangeArrowheads="1"/>
              </p:cNvSpPr>
              <p:nvPr/>
            </p:nvSpPr>
            <p:spPr bwMode="auto">
              <a:xfrm>
                <a:off x="4067" y="3085"/>
                <a:ext cx="6994"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5335" b="1">
                    <a:solidFill>
                      <a:schemeClr val="bg1"/>
                    </a:solidFill>
                    <a:latin typeface="微软雅黑" panose="020B0503020204020204" pitchFamily="34" charset="-122"/>
                    <a:ea typeface="微软雅黑" panose="020B0503020204020204" pitchFamily="34" charset="-122"/>
                  </a:rPr>
                  <a:t>谢谢观赏！</a:t>
                </a:r>
                <a:endParaRPr lang="zh-CN" altLang="en-US" sz="5335" b="1">
                  <a:solidFill>
                    <a:schemeClr val="bg1"/>
                  </a:solidFill>
                  <a:latin typeface="微软雅黑" panose="020B0503020204020204" pitchFamily="34" charset="-122"/>
                  <a:ea typeface="微软雅黑" panose="020B0503020204020204" pitchFamily="34" charset="-122"/>
                </a:endParaRPr>
              </a:p>
            </p:txBody>
          </p:sp>
        </p:grpSp>
      </p:grpSp>
      <p:pic>
        <p:nvPicPr>
          <p:cNvPr id="3" name="图片 2" descr="5408f105d31def90e98830dffc7fc8b4"/>
          <p:cNvPicPr>
            <a:picLocks noChangeAspect="1" noChangeArrowheads="1"/>
          </p:cNvPicPr>
          <p:nvPr/>
        </p:nvPicPr>
        <p:blipFill>
          <a:blip r:embed="rId3">
            <a:extLst>
              <a:ext uri="{28A0092B-C50C-407E-A947-70E740481C1C}">
                <a14:useLocalDpi xmlns:a14="http://schemas.microsoft.com/office/drawing/2010/main" val="0"/>
              </a:ext>
            </a:extLst>
          </a:blip>
          <a:srcRect t="24455" b="38336"/>
          <a:stretch>
            <a:fillRect/>
          </a:stretch>
        </p:blipFill>
        <p:spPr bwMode="auto">
          <a:xfrm>
            <a:off x="2625461" y="3321051"/>
            <a:ext cx="6307667" cy="11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8"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par>
                                <p:cTn id="23" presetID="8"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amond(in)">
                                      <p:cBhvr>
                                        <p:cTn id="25" dur="2000"/>
                                        <p:tgtEl>
                                          <p:spTgt spid="3"/>
                                        </p:tgtEl>
                                      </p:cBhvr>
                                    </p:animEffect>
                                  </p:childTnLst>
                                </p:cTn>
                              </p:par>
                              <p:par>
                                <p:cTn id="26" presetID="5"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heckerboard(across)">
                                      <p:cBhvr>
                                        <p:cTn id="28" dur="500"/>
                                        <p:tgtEl>
                                          <p:spTgt spid="3"/>
                                        </p:tgtEl>
                                      </p:cBhvr>
                                    </p:animEffect>
                                  </p:childTnLst>
                                </p:cTn>
                              </p:par>
                            </p:childTnLst>
                          </p:cTn>
                        </p:par>
                        <p:par>
                          <p:cTn id="29" fill="hold">
                            <p:stCondLst>
                              <p:cond delay="3500"/>
                            </p:stCondLst>
                            <p:childTnLst>
                              <p:par>
                                <p:cTn id="30" presetID="3" presetClass="entr" presetSubtype="1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62994" y="262467"/>
            <a:ext cx="3632200" cy="1143000"/>
          </a:xfrm>
        </p:spPr>
        <p:txBody>
          <a:bodyPr>
            <a:normAutofit/>
          </a:bodyPr>
          <a:lstStyle/>
          <a:p>
            <a:pPr algn="l" eaLnBrk="1" hangingPunct="1"/>
            <a:r>
              <a:rPr lang="zh-CN" altLang="zh-CN" sz="3735" b="1">
                <a:solidFill>
                  <a:srgbClr val="C79F61"/>
                </a:solidFill>
                <a:latin typeface="微软雅黑" panose="020B0503020204020204" pitchFamily="34" charset="-122"/>
                <a:ea typeface="微软雅黑" panose="020B0503020204020204" pitchFamily="34" charset="-122"/>
              </a:rPr>
              <a:t>情景导入</a:t>
            </a:r>
            <a:endParaRPr lang="zh-CN" altLang="zh-CN" sz="3735" b="1">
              <a:solidFill>
                <a:srgbClr val="C79F61"/>
              </a:solidFill>
              <a:latin typeface="微软雅黑" panose="020B0503020204020204" pitchFamily="34" charset="-122"/>
              <a:ea typeface="微软雅黑" panose="020B0503020204020204" pitchFamily="34" charset="-122"/>
            </a:endParaRPr>
          </a:p>
        </p:txBody>
      </p:sp>
      <p:sp>
        <p:nvSpPr>
          <p:cNvPr id="6147" name="Rectangle 3"/>
          <p:cNvSpPr>
            <a:spLocks noGrp="1" noChangeArrowheads="1"/>
          </p:cNvSpPr>
          <p:nvPr>
            <p:ph idx="1"/>
          </p:nvPr>
        </p:nvSpPr>
        <p:spPr>
          <a:xfrm>
            <a:off x="1920240" y="1343025"/>
            <a:ext cx="8934450" cy="4527550"/>
          </a:xfrm>
        </p:spPr>
        <p:txBody>
          <a:bodyPr>
            <a:normAutofit fontScale="90000"/>
          </a:bodyPr>
          <a:lstStyle/>
          <a:p>
            <a:pPr marL="0" indent="0" fontAlgn="auto">
              <a:lnSpc>
                <a:spcPct val="140000"/>
              </a:lnSpc>
              <a:buNone/>
            </a:pPr>
            <a:r>
              <a:rPr lang="en-US" altLang="zh-CN" sz="2665">
                <a:solidFill>
                  <a:srgbClr val="86975F"/>
                </a:solidFill>
                <a:latin typeface="微软雅黑" panose="020B0503020204020204" pitchFamily="34" charset="-122"/>
                <a:ea typeface="微软雅黑" panose="020B0503020204020204" pitchFamily="34" charset="-122"/>
              </a:rPr>
              <a:t>       </a:t>
            </a:r>
            <a:r>
              <a:rPr lang="zh-CN" altLang="zh-CN" sz="2665">
                <a:solidFill>
                  <a:srgbClr val="86975F"/>
                </a:solidFill>
                <a:latin typeface="微软雅黑" panose="020B0503020204020204" pitchFamily="34" charset="-122"/>
                <a:ea typeface="微软雅黑" panose="020B0503020204020204" pitchFamily="34" charset="-122"/>
              </a:rPr>
              <a:t>小许是西藏友好旅行社的一名实习导游，前几天突然接到定居德国姨妈一家五口的电话问候并告知下周来西藏探望，并想顺便游览西藏周边的特色风光，为了接待好姨妈一家五口，作为初入职不久的小许该做哪些准备工作呢？同事告诉他除了要准备景点导游词之外，还需要对西藏自治区的概况有一个全面的掌握，这样才可以使从未来过西藏的姨妈全家对本地有一个更加全面的了解。于是小许在练习导游词的同时开始着手整理西藏自治区的基本知识，你可以帮助小许做好讲解服务的准备工作吗？</a:t>
            </a:r>
            <a:endParaRPr lang="zh-CN" altLang="zh-CN" sz="2665">
              <a:solidFill>
                <a:srgbClr val="86975F"/>
              </a:solidFill>
              <a:latin typeface="微软雅黑" panose="020B0503020204020204" pitchFamily="34" charset="-122"/>
              <a:ea typeface="微软雅黑" panose="020B0503020204020204" pitchFamily="34" charset="-122"/>
            </a:endParaRPr>
          </a:p>
        </p:txBody>
      </p:sp>
      <p:sp>
        <p:nvSpPr>
          <p:cNvPr id="36" name="Freeform 12"/>
          <p:cNvSpPr>
            <a:spLocks noChangeArrowheads="1"/>
          </p:cNvSpPr>
          <p:nvPr/>
        </p:nvSpPr>
        <p:spPr bwMode="auto">
          <a:xfrm>
            <a:off x="1658146" y="1269155"/>
            <a:ext cx="704849" cy="706967"/>
          </a:xfrm>
          <a:custGeom>
            <a:avLst/>
            <a:gdLst>
              <a:gd name="T0" fmla="*/ 0 w 1446"/>
              <a:gd name="T1" fmla="*/ 0 h 1446"/>
              <a:gd name="T2" fmla="*/ 528637 w 1446"/>
              <a:gd name="T3" fmla="*/ 0 h 1446"/>
              <a:gd name="T4" fmla="*/ 528637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12"/>
          <p:cNvSpPr>
            <a:spLocks noChangeArrowheads="1"/>
          </p:cNvSpPr>
          <p:nvPr/>
        </p:nvSpPr>
        <p:spPr bwMode="auto">
          <a:xfrm flipH="1" flipV="1">
            <a:off x="10344944" y="4938608"/>
            <a:ext cx="704851" cy="706967"/>
          </a:xfrm>
          <a:custGeom>
            <a:avLst/>
            <a:gdLst>
              <a:gd name="T0" fmla="*/ 0 w 1446"/>
              <a:gd name="T1" fmla="*/ 0 h 1446"/>
              <a:gd name="T2" fmla="*/ 528638 w 1446"/>
              <a:gd name="T3" fmla="*/ 0 h 1446"/>
              <a:gd name="T4" fmla="*/ 528638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3.56836E-6 -3.7037E-7 L 0.36686 0.15278 " pathEditMode="relative" rAng="0" ptsTypes="AA">
                                      <p:cBhvr>
                                        <p:cTn id="8" dur="500" spd="-99900" fill="hold"/>
                                        <p:tgtEl>
                                          <p:spTgt spid="36"/>
                                        </p:tgtEl>
                                        <p:attrNameLst>
                                          <p:attrName>ppt_x</p:attrName>
                                          <p:attrName>ppt_y</p:attrName>
                                        </p:attrNameLst>
                                      </p:cBhvr>
                                      <p:rCtr x="18300" y="7600"/>
                                    </p:animMotion>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7.85742E-7 -3.33333E-6 L -0.39495 -0.11018 " pathEditMode="relative" rAng="0" ptsTypes="AA">
                                      <p:cBhvr>
                                        <p:cTn id="12" dur="500" spd="-99900" fill="hold"/>
                                        <p:tgtEl>
                                          <p:spTgt spid="37"/>
                                        </p:tgtEl>
                                        <p:attrNameLst>
                                          <p:attrName>ppt_x</p:attrName>
                                          <p:attrName>ppt_y</p:attrName>
                                        </p:attrNameLst>
                                      </p:cBhvr>
                                      <p:rCtr x="-19700" y="-5500"/>
                                    </p:animMotion>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147">
                                            <p:txEl>
                                              <p:pRg st="0" end="0"/>
                                            </p:txEl>
                                          </p:spTgt>
                                        </p:tgtEl>
                                        <p:attrNameLst>
                                          <p:attrName>style.visibility</p:attrName>
                                        </p:attrNameLst>
                                      </p:cBhvr>
                                      <p:to>
                                        <p:strVal val="visible"/>
                                      </p:to>
                                    </p:set>
                                    <p:animEffect transition="in" filter="fade">
                                      <p:cBhvr>
                                        <p:cTn id="16"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36" grpId="0" bldLvl="0" animBg="1"/>
      <p:bldP spid="36" grpId="1" bldLvl="0" animBg="1"/>
      <p:bldP spid="37" grpId="0" bldLvl="0" animBg="1"/>
      <p:bldP spid="37"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习</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知</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天</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下</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壹</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2846" y="-309034"/>
            <a:ext cx="184730"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zh-CN"/>
          </a:p>
        </p:txBody>
      </p:sp>
      <p:sp>
        <p:nvSpPr>
          <p:cNvPr id="16394" name="Text Box 4"/>
          <p:cNvSpPr txBox="1">
            <a:spLocks noChangeArrowheads="1"/>
          </p:cNvSpPr>
          <p:nvPr/>
        </p:nvSpPr>
        <p:spPr bwMode="auto">
          <a:xfrm>
            <a:off x="832645" y="6248400"/>
            <a:ext cx="1185756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4265" b="1">
                <a:latin typeface="黑体" panose="02010609060101010101" charset="-122"/>
                <a:ea typeface="黑体" panose="02010609060101010101" charset="-122"/>
              </a:rPr>
              <a:t> </a:t>
            </a:r>
            <a:r>
              <a:rPr lang="zh-CN" altLang="zh-CN" sz="1865">
                <a:latin typeface="微软雅黑" panose="020B0503020204020204" pitchFamily="34" charset="-122"/>
                <a:ea typeface="微软雅黑" panose="020B0503020204020204" pitchFamily="34" charset="-122"/>
              </a:rPr>
              <a:t> </a:t>
            </a:r>
            <a:endParaRPr lang="zh-CN" altLang="zh-CN" sz="1865">
              <a:latin typeface="微软雅黑" panose="020B0503020204020204" pitchFamily="34" charset="-122"/>
              <a:ea typeface="微软雅黑" panose="020B0503020204020204" pitchFamily="34" charset="-122"/>
            </a:endParaRPr>
          </a:p>
        </p:txBody>
      </p:sp>
      <p:sp>
        <p:nvSpPr>
          <p:cNvPr id="220" name=" 220"/>
          <p:cNvSpPr/>
          <p:nvPr/>
        </p:nvSpPr>
        <p:spPr>
          <a:xfrm>
            <a:off x="6238240" y="1846580"/>
            <a:ext cx="3496945"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、地理</a:t>
            </a:r>
            <a:r>
              <a:rPr lang="zh-CN" altLang="en-US" sz="2800" b="1" noProof="1">
                <a:solidFill>
                  <a:srgbClr val="FFFFFF"/>
                </a:solidFill>
                <a:latin typeface="微软雅黑" panose="020B0503020204020204" pitchFamily="34" charset="-122"/>
                <a:ea typeface="微软雅黑" panose="020B0503020204020204" pitchFamily="34" charset="-122"/>
              </a:rPr>
              <a:t>位置</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5" name=" 220"/>
          <p:cNvSpPr/>
          <p:nvPr/>
        </p:nvSpPr>
        <p:spPr>
          <a:xfrm>
            <a:off x="6238875" y="2639695"/>
            <a:ext cx="349631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buClrTx/>
              <a:buSzTx/>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、气候</a:t>
            </a:r>
            <a:r>
              <a:rPr lang="zh-CN" altLang="en-US" sz="2800" b="1" noProof="1">
                <a:solidFill>
                  <a:srgbClr val="FFFFFF"/>
                </a:solidFill>
                <a:latin typeface="微软雅黑" panose="020B0503020204020204" pitchFamily="34" charset="-122"/>
                <a:ea typeface="微软雅黑" panose="020B0503020204020204" pitchFamily="34" charset="-122"/>
              </a:rPr>
              <a:t>特点</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7" name="左大括号 6"/>
          <p:cNvSpPr/>
          <p:nvPr/>
        </p:nvSpPr>
        <p:spPr>
          <a:xfrm>
            <a:off x="4440555" y="1120775"/>
            <a:ext cx="720090" cy="3975735"/>
          </a:xfrm>
          <a:prstGeom prst="leftBrac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grpSp>
        <p:nvGrpSpPr>
          <p:cNvPr id="8" name="组合 7"/>
          <p:cNvGrpSpPr/>
          <p:nvPr/>
        </p:nvGrpSpPr>
        <p:grpSpPr>
          <a:xfrm>
            <a:off x="-23495" y="2493645"/>
            <a:ext cx="4924425" cy="948055"/>
            <a:chOff x="-150" y="4039"/>
            <a:chExt cx="7755"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332" y="4380"/>
              <a:ext cx="7273"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一、西藏自治区基本情况</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150"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5325745" y="982345"/>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地理与气候</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 name="TextBox 4"/>
          <p:cNvSpPr txBox="1">
            <a:spLocks noChangeArrowheads="1"/>
          </p:cNvSpPr>
          <p:nvPr/>
        </p:nvSpPr>
        <p:spPr bwMode="auto">
          <a:xfrm>
            <a:off x="5326380" y="3950970"/>
            <a:ext cx="3759835"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区划与</a:t>
            </a:r>
            <a:r>
              <a:rPr lang="zh-CN" altLang="en-US" sz="2800" b="1">
                <a:solidFill>
                  <a:srgbClr val="FFFFFF"/>
                </a:solidFill>
                <a:latin typeface="微软雅黑" panose="020B0503020204020204" pitchFamily="34" charset="-122"/>
                <a:ea typeface="微软雅黑" panose="020B0503020204020204" pitchFamily="34" charset="-122"/>
              </a:rPr>
              <a:t>交通</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2" name=" 220"/>
          <p:cNvSpPr/>
          <p:nvPr/>
        </p:nvSpPr>
        <p:spPr>
          <a:xfrm>
            <a:off x="6240145" y="4841240"/>
            <a:ext cx="3496945"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、人口</a:t>
            </a:r>
            <a:r>
              <a:rPr lang="zh-CN" altLang="en-US" sz="2800" b="1" noProof="1">
                <a:solidFill>
                  <a:srgbClr val="FFFFFF"/>
                </a:solidFill>
                <a:latin typeface="微软雅黑" panose="020B0503020204020204" pitchFamily="34" charset="-122"/>
                <a:ea typeface="微软雅黑" panose="020B0503020204020204" pitchFamily="34" charset="-122"/>
              </a:rPr>
              <a:t>区划</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13" name=" 220"/>
          <p:cNvSpPr/>
          <p:nvPr/>
        </p:nvSpPr>
        <p:spPr>
          <a:xfrm>
            <a:off x="6240780" y="5634355"/>
            <a:ext cx="349631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buClrTx/>
              <a:buSzTx/>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、交通</a:t>
            </a:r>
            <a:r>
              <a:rPr lang="zh-CN" altLang="en-US" sz="2800" b="1" noProof="1">
                <a:solidFill>
                  <a:srgbClr val="FFFFFF"/>
                </a:solidFill>
                <a:latin typeface="微软雅黑" panose="020B0503020204020204" pitchFamily="34" charset="-122"/>
                <a:ea typeface="微软雅黑" panose="020B0503020204020204" pitchFamily="34" charset="-122"/>
              </a:rPr>
              <a:t>情况</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592445" y="60325"/>
            <a:ext cx="7223760" cy="817245"/>
            <a:chOff x="8807" y="95"/>
            <a:chExt cx="11376" cy="1287"/>
          </a:xfrm>
        </p:grpSpPr>
        <p:pic>
          <p:nvPicPr>
            <p:cNvPr id="15" name="图片 14"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16" name="矩形 15"/>
            <p:cNvSpPr/>
            <p:nvPr>
              <p:custDataLst>
                <p:tags r:id="rId6"/>
              </p:custDataLst>
            </p:nvPr>
          </p:nvSpPr>
          <p:spPr>
            <a:xfrm>
              <a:off x="10391" y="297"/>
              <a:ext cx="979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7" name="Freeform 6"/>
          <p:cNvSpPr>
            <a:spLocks noChangeArrowheads="1"/>
          </p:cNvSpPr>
          <p:nvPr>
            <p:custDataLst>
              <p:tags r:id="rId7"/>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rPr>
              <a:t>专题八</a:t>
            </a:r>
            <a:endParaRPr lang="en-US" altLang="zh-CN" sz="2000" b="1" spc="1200" dirty="0">
              <a:solidFill>
                <a:schemeClr val="bg1"/>
              </a:solidFill>
              <a:latin typeface="黑体" panose="02010609060101010101" charset="-122"/>
              <a:ea typeface="黑体" panose="02010609060101010101"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8" fill="hold" grpId="0" nodeType="withEffect">
                                  <p:stCondLst>
                                    <p:cond delay="0"/>
                                  </p:stCondLst>
                                  <p:childTnLst>
                                    <p:set>
                                      <p:cBhvr>
                                        <p:cTn id="17" dur="1000"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220"/>
                                        </p:tgtEl>
                                        <p:attrNameLst>
                                          <p:attrName>style.visibility</p:attrName>
                                        </p:attrNameLst>
                                      </p:cBhvr>
                                      <p:to>
                                        <p:strVal val="visible"/>
                                      </p:to>
                                    </p:set>
                                    <p:animEffect transition="in" filter="wipe(left)">
                                      <p:cBhvr>
                                        <p:cTn id="22" dur="1000"/>
                                        <p:tgtEl>
                                          <p:spTgt spid="220"/>
                                        </p:tgtEl>
                                      </p:cBhvr>
                                    </p:animEffect>
                                  </p:childTnLst>
                                </p:cTn>
                              </p:par>
                              <p:par>
                                <p:cTn id="23" presetID="22" presetClass="entr" presetSubtype="8" fill="hold" grpId="0" nodeType="withEffect">
                                  <p:stCondLst>
                                    <p:cond delay="0"/>
                                  </p:stCondLst>
                                  <p:childTnLst>
                                    <p:set>
                                      <p:cBhvr>
                                        <p:cTn id="24" dur="1000"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par>
                                <p:cTn id="26" presetID="22" presetClass="entr" presetSubtype="8" fill="hold" grpId="0" nodeType="withEffect">
                                  <p:stCondLst>
                                    <p:cond delay="0"/>
                                  </p:stCondLst>
                                  <p:childTnLst>
                                    <p:set>
                                      <p:cBhvr>
                                        <p:cTn id="27" dur="1000"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par>
                                <p:cTn id="29" presetID="22" presetClass="entr" presetSubtype="8" fill="hold" grpId="0" nodeType="withEffect">
                                  <p:stCondLst>
                                    <p:cond delay="0"/>
                                  </p:stCondLst>
                                  <p:childTnLst>
                                    <p:set>
                                      <p:cBhvr>
                                        <p:cTn id="30" dur="1000"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20" grpId="0" animBg="1"/>
      <p:bldP spid="5" grpId="0" animBg="1"/>
      <p:bldP spid="12" grpId="0" animBg="1"/>
      <p:bldP spid="1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127125" y="119697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、地理位置</a:t>
            </a:r>
            <a:r>
              <a:rPr lang="en-US" altLang="zh-CN" sz="2800" b="1" noProof="1">
                <a:solidFill>
                  <a:srgbClr val="FFFFFF"/>
                </a:solidFill>
                <a:latin typeface="微软雅黑" panose="020B0503020204020204" pitchFamily="34" charset="-122"/>
                <a:ea typeface="微软雅黑" panose="020B0503020204020204" pitchFamily="34" charset="-122"/>
              </a:rPr>
              <a:t>   </a:t>
            </a:r>
            <a:endParaRPr lang="en-US" altLang="zh-CN" sz="2800" b="1" noProof="1">
              <a:solidFill>
                <a:srgbClr val="FFFFFF"/>
              </a:solidFill>
              <a:latin typeface="微软雅黑" panose="020B0503020204020204" pitchFamily="34" charset="-122"/>
              <a:ea typeface="微软雅黑" panose="020B0503020204020204" pitchFamily="34" charset="-122"/>
            </a:endParaRPr>
          </a:p>
        </p:txBody>
      </p:sp>
      <p:sp>
        <p:nvSpPr>
          <p:cNvPr id="170" name=" 170"/>
          <p:cNvSpPr/>
          <p:nvPr/>
        </p:nvSpPr>
        <p:spPr>
          <a:xfrm>
            <a:off x="1056005" y="2132965"/>
            <a:ext cx="10052050" cy="3223260"/>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lgn="l" eaLnBrk="1" fontAlgn="auto" hangingPunct="1">
              <a:lnSpc>
                <a:spcPct val="150000"/>
              </a:lnSpc>
              <a:spcBef>
                <a:spcPts val="0"/>
              </a:spcBef>
              <a:spcAft>
                <a:spcPts val="0"/>
              </a:spcAft>
              <a:defRPr/>
            </a:pPr>
            <a:r>
              <a:rPr lang="en-US" altLang="zh-CN"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西藏自治区是中国西南边吹得重要门户，位于我国西南边疆、青藏高原西南部，西南与印度、尼泊尔、不丹三国为邻，东与四川省以金沙江为界，东南与云南省及缅甸相邻，北部与青海、新疆2省区接壤。</a:t>
            </a:r>
            <a:endPar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592445" y="60325"/>
            <a:ext cx="7289800" cy="817245"/>
            <a:chOff x="8807" y="95"/>
            <a:chExt cx="11480" cy="1287"/>
          </a:xfrm>
        </p:grpSpPr>
        <p:pic>
          <p:nvPicPr>
            <p:cNvPr id="6" name="图片 5" descr="1"/>
            <p:cNvPicPr>
              <a:picLocks noChangeAspect="1"/>
            </p:cNvPicPr>
            <p:nvPr>
              <p:custDataLst>
                <p:tags r:id="rId1"/>
              </p:custDataLst>
            </p:nvPr>
          </p:nvPicPr>
          <p:blipFill>
            <a:blip r:embed="rId2"/>
            <a:stretch>
              <a:fillRect/>
            </a:stretch>
          </p:blipFill>
          <p:spPr>
            <a:xfrm>
              <a:off x="8807" y="95"/>
              <a:ext cx="1694" cy="1287"/>
            </a:xfrm>
            <a:prstGeom prst="rect">
              <a:avLst/>
            </a:prstGeom>
          </p:spPr>
        </p:pic>
        <p:sp>
          <p:nvSpPr>
            <p:cNvPr id="53" name="矩形 52"/>
            <p:cNvSpPr/>
            <p:nvPr>
              <p:custDataLst>
                <p:tags r:id="rId3"/>
              </p:custDataLst>
            </p:nvPr>
          </p:nvSpPr>
          <p:spPr>
            <a:xfrm>
              <a:off x="10391" y="297"/>
              <a:ext cx="9896"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地理与气候</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4"/>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0" grpId="0" animBg="1"/>
      <p:bldP spid="17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127125" y="119570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、气候</a:t>
            </a:r>
            <a:r>
              <a:rPr lang="zh-CN" altLang="en-US" sz="2800" b="1" noProof="1">
                <a:solidFill>
                  <a:srgbClr val="FFFFFF"/>
                </a:solidFill>
                <a:latin typeface="微软雅黑" panose="020B0503020204020204" pitchFamily="34" charset="-122"/>
                <a:ea typeface="微软雅黑" panose="020B0503020204020204" pitchFamily="34" charset="-122"/>
              </a:rPr>
              <a:t>特点</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170" name=" 170"/>
          <p:cNvSpPr/>
          <p:nvPr/>
        </p:nvSpPr>
        <p:spPr>
          <a:xfrm>
            <a:off x="1056005" y="2132965"/>
            <a:ext cx="10052050" cy="3465195"/>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lgn="l" eaLnBrk="1" fontAlgn="auto" hangingPunct="1">
              <a:lnSpc>
                <a:spcPct val="150000"/>
              </a:lnSpc>
              <a:spcBef>
                <a:spcPts val="0"/>
              </a:spcBef>
              <a:spcAft>
                <a:spcPts val="0"/>
              </a:spcAft>
              <a:defRPr/>
            </a:pPr>
            <a:r>
              <a:rPr lang="en-US" altLang="zh-CN"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西藏属高原气候区，其特点是气温较低，降水较少，空气稀薄，日照充足，昼夜温差大。干湿分明，多夜雨；冬春干燥，多大风；空气稀薄，气压低，氧气含量较少。自东南向西北依次为热带、亚热带、高原温带、高原亚寒带、高原寒带等气候类型。</a:t>
            </a:r>
            <a:endPar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1"/>
              </p:custDataLst>
            </p:nvPr>
          </p:nvPicPr>
          <p:blipFill>
            <a:blip r:embed="rId2"/>
            <a:stretch>
              <a:fillRect/>
            </a:stretch>
          </p:blipFill>
          <p:spPr>
            <a:xfrm>
              <a:off x="8807" y="95"/>
              <a:ext cx="1694" cy="1287"/>
            </a:xfrm>
            <a:prstGeom prst="rect">
              <a:avLst/>
            </a:prstGeom>
          </p:spPr>
        </p:pic>
        <p:sp>
          <p:nvSpPr>
            <p:cNvPr id="53" name="矩形 52"/>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地理与气候</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4"/>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
        <p:nvSpPr>
          <p:cNvPr id="2" name="矩形 1"/>
          <p:cNvSpPr/>
          <p:nvPr>
            <p:custDataLst>
              <p:tags r:id="rId5"/>
            </p:custDataLst>
          </p:nvPr>
        </p:nvSpPr>
        <p:spPr>
          <a:xfrm>
            <a:off x="6598285" y="188595"/>
            <a:ext cx="6283960" cy="56515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0" grpId="0" animBg="1"/>
      <p:bldP spid="17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127125" y="119570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、人口</a:t>
            </a:r>
            <a:r>
              <a:rPr lang="zh-CN" altLang="en-US" sz="2800" b="1" noProof="1">
                <a:solidFill>
                  <a:srgbClr val="FFFFFF"/>
                </a:solidFill>
                <a:latin typeface="微软雅黑" panose="020B0503020204020204" pitchFamily="34" charset="-122"/>
                <a:ea typeface="微软雅黑" panose="020B0503020204020204" pitchFamily="34" charset="-122"/>
              </a:rPr>
              <a:t>区划</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170" name=" 170"/>
          <p:cNvSpPr/>
          <p:nvPr/>
        </p:nvSpPr>
        <p:spPr>
          <a:xfrm>
            <a:off x="1056005" y="2280285"/>
            <a:ext cx="10052050" cy="2853055"/>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lgn="l" eaLnBrk="1" fontAlgn="auto" hangingPunct="1">
              <a:lnSpc>
                <a:spcPct val="150000"/>
              </a:lnSpc>
              <a:spcBef>
                <a:spcPts val="0"/>
              </a:spcBef>
              <a:spcAft>
                <a:spcPts val="0"/>
              </a:spcAft>
              <a:defRPr/>
            </a:pP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2022年末，西藏自治区常住人口为364万人。西藏下辖6个地级市、1个地区。即拉萨市、日喀则市、山南市、林芝市、昌都市、那曲市和阿里地区。</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1"/>
              </p:custDataLst>
            </p:nvPr>
          </p:nvPicPr>
          <p:blipFill>
            <a:blip r:embed="rId2"/>
            <a:stretch>
              <a:fillRect/>
            </a:stretch>
          </p:blipFill>
          <p:spPr>
            <a:xfrm>
              <a:off x="8807" y="95"/>
              <a:ext cx="1694" cy="1287"/>
            </a:xfrm>
            <a:prstGeom prst="rect">
              <a:avLst/>
            </a:prstGeom>
          </p:spPr>
        </p:pic>
        <p:sp>
          <p:nvSpPr>
            <p:cNvPr id="53" name="矩形 52"/>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区划与</a:t>
            </a:r>
            <a:r>
              <a:rPr lang="zh-CN" altLang="en-US" sz="2800" b="1">
                <a:solidFill>
                  <a:srgbClr val="FFFFFF"/>
                </a:solidFill>
                <a:latin typeface="微软雅黑" panose="020B0503020204020204" pitchFamily="34" charset="-122"/>
                <a:ea typeface="微软雅黑" panose="020B0503020204020204" pitchFamily="34" charset="-122"/>
              </a:rPr>
              <a:t>交通</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4"/>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
        <p:nvSpPr>
          <p:cNvPr id="2" name="矩形 1"/>
          <p:cNvSpPr/>
          <p:nvPr>
            <p:custDataLst>
              <p:tags r:id="rId5"/>
            </p:custDataLst>
          </p:nvPr>
        </p:nvSpPr>
        <p:spPr>
          <a:xfrm>
            <a:off x="6598285" y="188595"/>
            <a:ext cx="6283960" cy="56515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20" grpId="0" bldLvl="0" animBg="1"/>
      <p:bldP spid="17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127125" y="119570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、交通</a:t>
            </a:r>
            <a:r>
              <a:rPr lang="zh-CN" altLang="en-US" sz="2800" b="1" noProof="1">
                <a:solidFill>
                  <a:srgbClr val="FFFFFF"/>
                </a:solidFill>
                <a:latin typeface="微软雅黑" panose="020B0503020204020204" pitchFamily="34" charset="-122"/>
                <a:ea typeface="微软雅黑" panose="020B0503020204020204" pitchFamily="34" charset="-122"/>
              </a:rPr>
              <a:t>情况</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170" name=" 170"/>
          <p:cNvSpPr/>
          <p:nvPr/>
        </p:nvSpPr>
        <p:spPr>
          <a:xfrm>
            <a:off x="1056005" y="2061210"/>
            <a:ext cx="10052050" cy="4260215"/>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lgn="l" eaLnBrk="1" fontAlgn="auto" hangingPunct="1">
              <a:lnSpc>
                <a:spcPct val="150000"/>
              </a:lnSpc>
              <a:spcBef>
                <a:spcPts val="0"/>
              </a:spcBef>
              <a:spcAft>
                <a:spcPts val="0"/>
              </a:spcAft>
              <a:defRPr/>
            </a:pPr>
            <a:r>
              <a:rPr lang="en-US" altLang="zh-CN"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汽车是西藏最重要的交通工具，1954年青藏公路、川藏公路修通，西藏第一次出现了现代意义上的公路汽车运输。铁路主要包括青藏铁路、拉日铁路和拉林铁路。青藏铁路是世界上海拔最高、在冻土上路程最长的高原铁路，被誉为“天路”，是中国21世纪四大工程之一，2013年9月入选“全球百年工程”，是世界铁路建设史上的一座丰碑。</a:t>
            </a:r>
            <a:endPar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1"/>
              </p:custDataLst>
            </p:nvPr>
          </p:nvPicPr>
          <p:blipFill>
            <a:blip r:embed="rId2"/>
            <a:stretch>
              <a:fillRect/>
            </a:stretch>
          </p:blipFill>
          <p:spPr>
            <a:xfrm>
              <a:off x="8807" y="95"/>
              <a:ext cx="1694" cy="1287"/>
            </a:xfrm>
            <a:prstGeom prst="rect">
              <a:avLst/>
            </a:prstGeom>
          </p:spPr>
        </p:pic>
        <p:sp>
          <p:nvSpPr>
            <p:cNvPr id="53" name="矩形 52"/>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区划与</a:t>
            </a:r>
            <a:r>
              <a:rPr lang="zh-CN" altLang="en-US" sz="2800" b="1">
                <a:solidFill>
                  <a:srgbClr val="FFFFFF"/>
                </a:solidFill>
                <a:latin typeface="微软雅黑" panose="020B0503020204020204" pitchFamily="34" charset="-122"/>
                <a:ea typeface="微软雅黑" panose="020B0503020204020204" pitchFamily="34" charset="-122"/>
              </a:rPr>
              <a:t>交通</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4"/>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
        <p:nvSpPr>
          <p:cNvPr id="2" name="矩形 1"/>
          <p:cNvSpPr/>
          <p:nvPr>
            <p:custDataLst>
              <p:tags r:id="rId5"/>
            </p:custDataLst>
          </p:nvPr>
        </p:nvSpPr>
        <p:spPr>
          <a:xfrm>
            <a:off x="6598285" y="188595"/>
            <a:ext cx="6283960" cy="56515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雪域藏乡—西藏自治区</a:t>
            </a:r>
            <a:endParaRPr lang="zh-CN" altLang="en-US" sz="44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20" grpId="0" bldLvl="0" animBg="1"/>
      <p:bldP spid="170"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ISPRING_PRESENTATION_TITLE" val="PowerPoint 演示文稿"/>
  <p:tag name="commondata" val="eyJoZGlkIjoiYTVjODc2MDZiNDcxNDM3NjM4ZjJjNDhiODhkNjk5ZGUifQ=="/>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3979</Words>
  <Application>WPS 演示</Application>
  <PresentationFormat>自定义</PresentationFormat>
  <Paragraphs>321</Paragraphs>
  <Slides>27</Slides>
  <Notes>26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Arial</vt:lpstr>
      <vt:lpstr>宋体</vt:lpstr>
      <vt:lpstr>Wingdings</vt:lpstr>
      <vt:lpstr>微软雅黑</vt:lpstr>
      <vt:lpstr>华文新魏</vt:lpstr>
      <vt:lpstr>字酷堂明行体(个人非商业)</vt:lpstr>
      <vt:lpstr>黑体</vt:lpstr>
      <vt:lpstr>Arial Unicode MS</vt:lpstr>
      <vt:lpstr>等线 Light</vt:lpstr>
      <vt:lpstr>Calibri Light</vt:lpstr>
      <vt:lpstr>等线</vt:lpstr>
      <vt:lpstr>Calibri</vt:lpstr>
      <vt:lpstr>仿宋_GB2312</vt:lpstr>
      <vt:lpstr>仿宋</vt:lpstr>
      <vt:lpstr>默认设计模板</vt:lpstr>
      <vt:lpstr>PowerPoint 演示文稿</vt:lpstr>
      <vt:lpstr>PowerPoint 演示文稿</vt:lpstr>
      <vt:lpstr>情景导入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diana Dou</dc:creator>
  <cp:lastModifiedBy>月至天心</cp:lastModifiedBy>
  <cp:revision>67</cp:revision>
  <dcterms:created xsi:type="dcterms:W3CDTF">2017-10-27T05:05:00Z</dcterms:created>
  <dcterms:modified xsi:type="dcterms:W3CDTF">2023-11-08T10:34:15Z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A54ABFBD00734954B5E1D7322DDAAB8E_13</vt:lpwstr>
  </property>
</Properties>
</file>