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1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tags/tag189.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178.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tags/tag101.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187.xml" ContentType="application/vnd.openxmlformats-officedocument.presentationml.tags+xml"/>
  <Override PartName="/ppt/tags/tag210.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194.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tags/tag183.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190.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slides/slide24.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15.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77.xml" ContentType="application/vnd.openxmlformats-officedocument.presentationml.tags+xml"/>
  <Override PartName="/ppt/tags/tag211.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tags/tag173.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314" r:id="rId3"/>
    <p:sldId id="289" r:id="rId4"/>
    <p:sldId id="315" r:id="rId5"/>
    <p:sldId id="372" r:id="rId6"/>
    <p:sldId id="374" r:id="rId7"/>
    <p:sldId id="376" r:id="rId8"/>
    <p:sldId id="378" r:id="rId9"/>
    <p:sldId id="379" r:id="rId10"/>
    <p:sldId id="380" r:id="rId11"/>
    <p:sldId id="364" r:id="rId12"/>
    <p:sldId id="381" r:id="rId13"/>
    <p:sldId id="382" r:id="rId14"/>
    <p:sldId id="365" r:id="rId15"/>
    <p:sldId id="383" r:id="rId16"/>
    <p:sldId id="385" r:id="rId17"/>
    <p:sldId id="386" r:id="rId18"/>
    <p:sldId id="384" r:id="rId19"/>
    <p:sldId id="387" r:id="rId20"/>
    <p:sldId id="388" r:id="rId21"/>
    <p:sldId id="389" r:id="rId22"/>
    <p:sldId id="390" r:id="rId23"/>
    <p:sldId id="366" r:id="rId24"/>
    <p:sldId id="391" r:id="rId25"/>
    <p:sldId id="367" r:id="rId26"/>
    <p:sldId id="392" r:id="rId27"/>
    <p:sldId id="341" r:id="rId28"/>
  </p:sldIdLst>
  <p:sldSz cx="12193588" cy="6858000"/>
  <p:notesSz cx="9144000" cy="6858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8" userDrawn="1">
          <p15:clr>
            <a:srgbClr val="A4A3A4"/>
          </p15:clr>
        </p15:guide>
        <p15:guide id="2" pos="38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86975F"/>
    <a:srgbClr val="996633"/>
    <a:srgbClr val="C79F61"/>
    <a:srgbClr val="769454"/>
    <a:srgbClr val="FF0066"/>
    <a:srgbClr val="008000"/>
    <a:srgbClr val="FF33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autoAdjust="0"/>
    <p:restoredTop sz="94660" autoAdjust="0"/>
  </p:normalViewPr>
  <p:slideViewPr>
    <p:cSldViewPr showGuides="1">
      <p:cViewPr varScale="1">
        <p:scale>
          <a:sx n="66" d="100"/>
          <a:sy n="66" d="100"/>
        </p:scale>
        <p:origin x="-576" y="-64"/>
      </p:cViewPr>
      <p:guideLst>
        <p:guide orient="horz" pos="2168"/>
        <p:guide pos="385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smtClean="0"/>
            </a:lvl1pPr>
          </a:lstStyle>
          <a:p>
            <a:pPr>
              <a:defRPr/>
            </a:pPr>
            <a:fld id="{1A3D5318-0E4E-415C-AAC5-B5FDE9A4E338}" type="datetimeFigureOut">
              <a:rPr lang="zh-CN" altLang="en-US"/>
              <a:pPr>
                <a:defRPr/>
              </a:pPr>
              <a:t>2023/10/27</a:t>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smtClean="0"/>
            </a:lvl1pPr>
          </a:lstStyle>
          <a:p>
            <a:pPr>
              <a:defRPr/>
            </a:pPr>
            <a:fld id="{2FD5E47D-AA82-41EA-8BA3-9788BD45B32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609600" algn="l" rtl="0" fontAlgn="base">
      <a:spcBef>
        <a:spcPct val="30000"/>
      </a:spcBef>
      <a:spcAft>
        <a:spcPct val="0"/>
      </a:spcAft>
      <a:defRPr sz="1600" kern="1200">
        <a:solidFill>
          <a:schemeClr val="tx1"/>
        </a:solidFill>
        <a:latin typeface="+mn-lt"/>
        <a:ea typeface="+mn-ea"/>
        <a:cs typeface="+mn-cs"/>
      </a:defRPr>
    </a:lvl2pPr>
    <a:lvl3pPr marL="1219200" algn="l" rtl="0" fontAlgn="base">
      <a:spcBef>
        <a:spcPct val="30000"/>
      </a:spcBef>
      <a:spcAft>
        <a:spcPct val="0"/>
      </a:spcAft>
      <a:defRPr sz="1600" kern="1200">
        <a:solidFill>
          <a:schemeClr val="tx1"/>
        </a:solidFill>
        <a:latin typeface="+mn-lt"/>
        <a:ea typeface="+mn-ea"/>
        <a:cs typeface="+mn-cs"/>
      </a:defRPr>
    </a:lvl3pPr>
    <a:lvl4pPr marL="1828800" algn="l" rtl="0" fontAlgn="base">
      <a:spcBef>
        <a:spcPct val="30000"/>
      </a:spcBef>
      <a:spcAft>
        <a:spcPct val="0"/>
      </a:spcAft>
      <a:defRPr sz="1600" kern="1200">
        <a:solidFill>
          <a:schemeClr val="tx1"/>
        </a:solidFill>
        <a:latin typeface="+mn-lt"/>
        <a:ea typeface="+mn-ea"/>
        <a:cs typeface="+mn-cs"/>
      </a:defRPr>
    </a:lvl4pPr>
    <a:lvl5pPr marL="2438400" algn="l" rtl="0" fontAlgn="base">
      <a:spcBef>
        <a:spcPct val="30000"/>
      </a:spcBef>
      <a:spcAft>
        <a:spcPct val="0"/>
      </a:spcAft>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C346D56-24CB-435E-8843-6232CBB8A3A7}" type="slidenum">
              <a:rPr lang="zh-CN" altLang="en-US"/>
              <a:pPr eaLnBrk="1" hangingPunct="1"/>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pPr eaLnBrk="1" hangingPunct="1"/>
              <a:t>23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pPr eaLnBrk="1" hangingPunct="1"/>
              <a:t>25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66BB9BB5-1C85-4190-A275-BA8E2D3443E1}" type="slidenum">
              <a:rPr lang="zh-CN" altLang="en-US"/>
              <a:pPr eaLnBrk="1" hangingPunct="1"/>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7ADD2A3F-888F-461E-AE5F-E40AC97DCCA9}" type="slidenum">
              <a:rPr lang="zh-CN" altLang="en-US"/>
              <a:pPr eaLnBrk="1" hangingPunct="1"/>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19C82970-BAD7-4515-AA67-87D4239A1EF9}" type="slidenum">
              <a:rPr lang="zh-CN" altLang="en-US"/>
              <a:pPr eaLnBrk="1" hangingPunct="1"/>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pPr eaLnBrk="1" hangingPunct="1"/>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pPr eaLnBrk="1" hangingPunct="1"/>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pPr eaLnBrk="1" hangingPunct="1"/>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pPr eaLnBrk="1" hangingPunct="1"/>
              <a:t>14</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pPr eaLnBrk="1" hangingPunct="1"/>
              <a:t>15</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pPr eaLnBrk="1" hangingPunct="1"/>
              <a:t>18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B43A09C7-01D8-4911-B503-2B2F0F94C5E7}" type="slidenum">
              <a:rPr lang="zh-CN" altLang="zh-CN" smtClean="0"/>
              <a:pPr>
                <a:defRPr/>
              </a:pPr>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0A1EBE2A-5A06-4645-9BCF-6C5EACE80F36}" type="slidenum">
              <a:rPr lang="zh-CN" altLang="zh-CN" smtClean="0"/>
              <a:pPr>
                <a:defRPr/>
              </a:pPr>
              <a:t>‹#›</a:t>
            </a:fld>
            <a:endParaRPr lang="zh-CN" altLang="zh-CN"/>
          </a:p>
        </p:txBody>
      </p:sp>
      <p:pic>
        <p:nvPicPr>
          <p:cNvPr id="7" name="图片 6" descr="1696930499490"/>
          <p:cNvPicPr>
            <a:picLocks noChangeAspect="1"/>
          </p:cNvPicPr>
          <p:nvPr userDrawn="1">
            <p:custDataLst>
              <p:tags r:id="rId1"/>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309" y="365125"/>
            <a:ext cx="7735307"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E8489FDB-ECC4-42A5-941C-C2186E09DF79}" type="slidenum">
              <a:rPr lang="zh-CN" altLang="zh-CN" smtClean="0"/>
              <a:pPr>
                <a:defRPr/>
              </a:pPr>
              <a:t>‹#›</a:t>
            </a:fld>
            <a:endParaRPr lang="zh-CN" altLang="zh-CN"/>
          </a:p>
        </p:txBody>
      </p:sp>
      <p:pic>
        <p:nvPicPr>
          <p:cNvPr id="7" name="图片 6" descr="1696930499490"/>
          <p:cNvPicPr>
            <a:picLocks noChangeAspect="1"/>
          </p:cNvPicPr>
          <p:nvPr userDrawn="1">
            <p:custDataLst>
              <p:tags r:id="rId1"/>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slow" p14:dur="900" advClick="0" advTm="1000">
        <p14:warp dir="in"/>
      </p:transition>
    </mc:Choice>
    <mc:Fallback>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pPr>
                <a:defRPr/>
              </a:pPr>
              <a:t>‹#›</a:t>
            </a:fld>
            <a:endParaRPr lang="zh-CN" altLang="zh-CN"/>
          </a:p>
        </p:txBody>
      </p:sp>
      <p:pic>
        <p:nvPicPr>
          <p:cNvPr id="8" name="图片 7" descr="1696930499490"/>
          <p:cNvPicPr>
            <a:picLocks noChangeAspect="1"/>
          </p:cNvPicPr>
          <p:nvPr userDrawn="1">
            <p:custDataLst>
              <p:tags r:id="rId1"/>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pPr>
                <a:defRPr/>
              </a:pPr>
              <a:t>‹#›</a:t>
            </a:fld>
            <a:endParaRPr lang="zh-CN" altLang="zh-CN"/>
          </a:p>
        </p:txBody>
      </p:sp>
      <p:pic>
        <p:nvPicPr>
          <p:cNvPr id="8" name="图片 7" descr="1696930499490"/>
          <p:cNvPicPr>
            <a:picLocks noChangeAspect="1"/>
          </p:cNvPicPr>
          <p:nvPr userDrawn="1">
            <p:custDataLst>
              <p:tags r:id="rId1"/>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30A875F8-3D64-49C4-88E2-EC85489D1431}" type="slidenum">
              <a:rPr lang="zh-CN" altLang="zh-CN" smtClean="0"/>
              <a:pPr>
                <a:defRPr/>
              </a:pPr>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0CD256EE-EEB7-4830-B634-197ADCEC95BF}" type="slidenum">
              <a:rPr lang="zh-CN" altLang="zh-CN" smtClean="0"/>
              <a:pPr>
                <a:defRPr/>
              </a:pPr>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309" y="1825625"/>
            <a:ext cx="5182275"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3004" y="1825625"/>
            <a:ext cx="5182275"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2EE66BC0-3004-483C-B5A1-9A34E9FC452B}" type="slidenum">
              <a:rPr lang="zh-CN" altLang="zh-CN" smtClean="0"/>
              <a:pPr>
                <a:defRPr/>
              </a:pPr>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898" y="2505075"/>
            <a:ext cx="5158459"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3004" y="2505075"/>
            <a:ext cx="5183863"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zh-CN"/>
          </a:p>
        </p:txBody>
      </p:sp>
      <p:sp>
        <p:nvSpPr>
          <p:cNvPr id="8" name="Footer Placeholder 7"/>
          <p:cNvSpPr>
            <a:spLocks noGrp="1"/>
          </p:cNvSpPr>
          <p:nvPr>
            <p:ph type="ftr" sz="quarter" idx="11"/>
          </p:nvPr>
        </p:nvSpPr>
        <p:spPr/>
        <p:txBody>
          <a:bodyPr/>
          <a:lstStyle/>
          <a:p>
            <a:pPr>
              <a:defRPr/>
            </a:pPr>
            <a:endParaRPr lang="zh-CN" altLang="zh-CN"/>
          </a:p>
        </p:txBody>
      </p:sp>
      <p:sp>
        <p:nvSpPr>
          <p:cNvPr id="9" name="Slide Number Placeholder 8"/>
          <p:cNvSpPr>
            <a:spLocks noGrp="1"/>
          </p:cNvSpPr>
          <p:nvPr>
            <p:ph type="sldNum" sz="quarter" idx="12"/>
          </p:nvPr>
        </p:nvSpPr>
        <p:spPr/>
        <p:txBody>
          <a:bodyPr/>
          <a:lstStyle/>
          <a:p>
            <a:pPr>
              <a:defRPr/>
            </a:pPr>
            <a:fld id="{447742D7-0D35-4830-BF86-89118D0167D4}" type="slidenum">
              <a:rPr lang="zh-CN" altLang="zh-CN" smtClean="0"/>
              <a:pPr>
                <a:defRPr/>
              </a:pPr>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zh-CN"/>
          </a:p>
        </p:txBody>
      </p:sp>
      <p:sp>
        <p:nvSpPr>
          <p:cNvPr id="4" name="Footer Placeholder 3"/>
          <p:cNvSpPr>
            <a:spLocks noGrp="1"/>
          </p:cNvSpPr>
          <p:nvPr>
            <p:ph type="ftr" sz="quarter" idx="11"/>
          </p:nvPr>
        </p:nvSpPr>
        <p:spPr/>
        <p:txBody>
          <a:bodyPr/>
          <a:lstStyle/>
          <a:p>
            <a:pPr>
              <a:defRPr/>
            </a:pPr>
            <a:endParaRPr lang="zh-CN" altLang="zh-CN"/>
          </a:p>
        </p:txBody>
      </p:sp>
      <p:sp>
        <p:nvSpPr>
          <p:cNvPr id="5" name="Slide Number Placeholder 4"/>
          <p:cNvSpPr>
            <a:spLocks noGrp="1"/>
          </p:cNvSpPr>
          <p:nvPr>
            <p:ph type="sldNum" sz="quarter" idx="12"/>
          </p:nvPr>
        </p:nvSpPr>
        <p:spPr/>
        <p:txBody>
          <a:bodyPr/>
          <a:lstStyle/>
          <a:p>
            <a:pPr>
              <a:defRPr/>
            </a:pPr>
            <a:fld id="{7A1ED8E8-4415-4A7D-8428-BE27B41FC0AE}" type="slidenum">
              <a:rPr lang="zh-CN" altLang="zh-CN" smtClean="0"/>
              <a:pPr>
                <a:defRPr/>
              </a:pPr>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zh-CN"/>
          </a:p>
        </p:txBody>
      </p:sp>
      <p:sp>
        <p:nvSpPr>
          <p:cNvPr id="3" name="Footer Placeholder 2"/>
          <p:cNvSpPr>
            <a:spLocks noGrp="1"/>
          </p:cNvSpPr>
          <p:nvPr>
            <p:ph type="ftr" sz="quarter" idx="11"/>
          </p:nvPr>
        </p:nvSpPr>
        <p:spPr/>
        <p:txBody>
          <a:bodyPr/>
          <a:lstStyle/>
          <a:p>
            <a:pPr>
              <a:defRPr/>
            </a:pPr>
            <a:endParaRPr lang="zh-CN" altLang="zh-CN"/>
          </a:p>
        </p:txBody>
      </p:sp>
      <p:sp>
        <p:nvSpPr>
          <p:cNvPr id="4" name="Slide Number Placeholder 3"/>
          <p:cNvSpPr>
            <a:spLocks noGrp="1"/>
          </p:cNvSpPr>
          <p:nvPr>
            <p:ph type="sldNum" sz="quarter" idx="12"/>
          </p:nvPr>
        </p:nvSpPr>
        <p:spPr/>
        <p:txBody>
          <a:bodyPr/>
          <a:lstStyle/>
          <a:p>
            <a:pPr>
              <a:defRPr/>
            </a:pPr>
            <a:fld id="{C710B0ED-06BF-41F6-84FC-EB12163CF308}" type="slidenum">
              <a:rPr lang="zh-CN" altLang="zh-CN" smtClean="0"/>
              <a:pPr>
                <a:defRPr/>
              </a:pPr>
              <a:t>‹#›</a:t>
            </a:fld>
            <a:endParaRPr lang="zh-CN" altLang="zh-CN"/>
          </a:p>
        </p:txBody>
      </p:sp>
      <p:pic>
        <p:nvPicPr>
          <p:cNvPr id="8" name="图片 7" descr="1696930499490"/>
          <p:cNvPicPr>
            <a:picLocks noChangeAspect="1"/>
          </p:cNvPicPr>
          <p:nvPr userDrawn="1">
            <p:custDataLst>
              <p:tags r:id="rId1"/>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FDB773C2-95F0-4E11-A360-194D7187C625}" type="slidenum">
              <a:rPr lang="zh-CN" altLang="zh-CN" smtClean="0"/>
              <a:pPr>
                <a:defRPr/>
              </a:pPr>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pPr>
                <a:defRPr/>
              </a:pPr>
              <a:t>‹#›</a:t>
            </a:fld>
            <a:endParaRPr lang="zh-CN" altLang="zh-CN"/>
          </a:p>
        </p:txBody>
      </p:sp>
      <p:pic>
        <p:nvPicPr>
          <p:cNvPr id="8" name="图片 7" descr="1696930499490"/>
          <p:cNvPicPr>
            <a:picLocks noChangeAspect="1"/>
          </p:cNvPicPr>
          <p:nvPr userDrawn="1">
            <p:custDataLst>
              <p:tags r:id="rId1"/>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zh-CN"/>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zh-CN"/>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51995B2-7886-4FB3-8F75-13EDE74466D5}" type="slidenum">
              <a:rPr lang="zh-CN" altLang="zh-CN" smtClean="0"/>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32.xml"/><Relationship Id="rId7" Type="http://schemas.openxmlformats.org/officeDocument/2006/relationships/slideLayout" Target="../slideLayouts/slideLayout7.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image" Target="../media/image13.png"/><Relationship Id="rId4" Type="http://schemas.openxmlformats.org/officeDocument/2006/relationships/tags" Target="../tags/tag39.xm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1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image" Target="../media/image14.png"/><Relationship Id="rId5" Type="http://schemas.openxmlformats.org/officeDocument/2006/relationships/tags" Target="../tags/tag47.xml"/><Relationship Id="rId10" Type="http://schemas.openxmlformats.org/officeDocument/2006/relationships/image" Target="../media/image12.jpeg"/><Relationship Id="rId4" Type="http://schemas.openxmlformats.org/officeDocument/2006/relationships/tags" Target="../tags/tag46.xml"/><Relationship Id="rId9"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53.xml"/><Relationship Id="rId7" Type="http://schemas.openxmlformats.org/officeDocument/2006/relationships/notesSlide" Target="../notesSlides/notesSlide8.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7.xml"/><Relationship Id="rId5" Type="http://schemas.openxmlformats.org/officeDocument/2006/relationships/tags" Target="../tags/tag55.xml"/><Relationship Id="rId4" Type="http://schemas.openxmlformats.org/officeDocument/2006/relationships/tags" Target="../tags/tag54.xml"/></Relationships>
</file>

<file path=ppt/slides/_rels/slide16.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10" Type="http://schemas.openxmlformats.org/officeDocument/2006/relationships/image" Target="../media/image12.jpeg"/><Relationship Id="rId4" Type="http://schemas.openxmlformats.org/officeDocument/2006/relationships/tags" Target="../tags/tag59.xml"/><Relationship Id="rId9"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tags" Target="../tags/tag71.xml"/><Relationship Id="rId3" Type="http://schemas.openxmlformats.org/officeDocument/2006/relationships/tags" Target="../tags/tag66.xml"/><Relationship Id="rId7" Type="http://schemas.openxmlformats.org/officeDocument/2006/relationships/tags" Target="../tags/tag70.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12.jpeg"/><Relationship Id="rId4" Type="http://schemas.openxmlformats.org/officeDocument/2006/relationships/tags" Target="../tags/tag67.xml"/><Relationship Id="rId9"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74.xml"/><Relationship Id="rId7" Type="http://schemas.openxmlformats.org/officeDocument/2006/relationships/notesSlide" Target="../notesSlides/notesSlide9.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7.xml"/><Relationship Id="rId5" Type="http://schemas.openxmlformats.org/officeDocument/2006/relationships/tags" Target="../tags/tag76.xml"/><Relationship Id="rId4" Type="http://schemas.openxmlformats.org/officeDocument/2006/relationships/tags" Target="../tags/tag75.xml"/></Relationships>
</file>

<file path=ppt/slides/_rels/slide19.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18" Type="http://schemas.openxmlformats.org/officeDocument/2006/relationships/tags" Target="../tags/tag94.xml"/><Relationship Id="rId26" Type="http://schemas.openxmlformats.org/officeDocument/2006/relationships/tags" Target="../tags/tag102.xml"/><Relationship Id="rId3" Type="http://schemas.openxmlformats.org/officeDocument/2006/relationships/tags" Target="../tags/tag79.xml"/><Relationship Id="rId21" Type="http://schemas.openxmlformats.org/officeDocument/2006/relationships/tags" Target="../tags/tag97.xml"/><Relationship Id="rId34" Type="http://schemas.openxmlformats.org/officeDocument/2006/relationships/image" Target="../media/image12.jpeg"/><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tags" Target="../tags/tag93.xml"/><Relationship Id="rId25" Type="http://schemas.openxmlformats.org/officeDocument/2006/relationships/tags" Target="../tags/tag101.xml"/><Relationship Id="rId33" Type="http://schemas.openxmlformats.org/officeDocument/2006/relationships/slideLayout" Target="../slideLayouts/slideLayout7.xml"/><Relationship Id="rId2" Type="http://schemas.openxmlformats.org/officeDocument/2006/relationships/tags" Target="../tags/tag78.xml"/><Relationship Id="rId16" Type="http://schemas.openxmlformats.org/officeDocument/2006/relationships/tags" Target="../tags/tag92.xml"/><Relationship Id="rId20" Type="http://schemas.openxmlformats.org/officeDocument/2006/relationships/tags" Target="../tags/tag96.xml"/><Relationship Id="rId29" Type="http://schemas.openxmlformats.org/officeDocument/2006/relationships/tags" Target="../tags/tag105.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24" Type="http://schemas.openxmlformats.org/officeDocument/2006/relationships/tags" Target="../tags/tag100.xml"/><Relationship Id="rId32" Type="http://schemas.openxmlformats.org/officeDocument/2006/relationships/tags" Target="../tags/tag108.xml"/><Relationship Id="rId5" Type="http://schemas.openxmlformats.org/officeDocument/2006/relationships/tags" Target="../tags/tag81.xml"/><Relationship Id="rId15" Type="http://schemas.openxmlformats.org/officeDocument/2006/relationships/tags" Target="../tags/tag91.xml"/><Relationship Id="rId23" Type="http://schemas.openxmlformats.org/officeDocument/2006/relationships/tags" Target="../tags/tag99.xml"/><Relationship Id="rId28" Type="http://schemas.openxmlformats.org/officeDocument/2006/relationships/tags" Target="../tags/tag104.xml"/><Relationship Id="rId10" Type="http://schemas.openxmlformats.org/officeDocument/2006/relationships/tags" Target="../tags/tag86.xml"/><Relationship Id="rId19" Type="http://schemas.openxmlformats.org/officeDocument/2006/relationships/tags" Target="../tags/tag95.xml"/><Relationship Id="rId31" Type="http://schemas.openxmlformats.org/officeDocument/2006/relationships/tags" Target="../tags/tag107.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 Id="rId22" Type="http://schemas.openxmlformats.org/officeDocument/2006/relationships/tags" Target="../tags/tag98.xml"/><Relationship Id="rId27" Type="http://schemas.openxmlformats.org/officeDocument/2006/relationships/tags" Target="../tags/tag103.xml"/><Relationship Id="rId30" Type="http://schemas.openxmlformats.org/officeDocument/2006/relationships/tags" Target="../tags/tag106.xm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tags" Target="../tags/tag116.xml"/><Relationship Id="rId13" Type="http://schemas.openxmlformats.org/officeDocument/2006/relationships/tags" Target="../tags/tag121.xml"/><Relationship Id="rId18" Type="http://schemas.openxmlformats.org/officeDocument/2006/relationships/tags" Target="../tags/tag126.xml"/><Relationship Id="rId26" Type="http://schemas.openxmlformats.org/officeDocument/2006/relationships/tags" Target="../tags/tag134.xml"/><Relationship Id="rId3" Type="http://schemas.openxmlformats.org/officeDocument/2006/relationships/tags" Target="../tags/tag111.xml"/><Relationship Id="rId21" Type="http://schemas.openxmlformats.org/officeDocument/2006/relationships/tags" Target="../tags/tag129.xml"/><Relationship Id="rId34" Type="http://schemas.openxmlformats.org/officeDocument/2006/relationships/image" Target="../media/image12.jpeg"/><Relationship Id="rId7" Type="http://schemas.openxmlformats.org/officeDocument/2006/relationships/tags" Target="../tags/tag115.xml"/><Relationship Id="rId12" Type="http://schemas.openxmlformats.org/officeDocument/2006/relationships/tags" Target="../tags/tag120.xml"/><Relationship Id="rId17" Type="http://schemas.openxmlformats.org/officeDocument/2006/relationships/tags" Target="../tags/tag125.xml"/><Relationship Id="rId25" Type="http://schemas.openxmlformats.org/officeDocument/2006/relationships/tags" Target="../tags/tag133.xml"/><Relationship Id="rId33" Type="http://schemas.openxmlformats.org/officeDocument/2006/relationships/slideLayout" Target="../slideLayouts/slideLayout7.xml"/><Relationship Id="rId2" Type="http://schemas.openxmlformats.org/officeDocument/2006/relationships/tags" Target="../tags/tag110.xml"/><Relationship Id="rId16" Type="http://schemas.openxmlformats.org/officeDocument/2006/relationships/tags" Target="../tags/tag124.xml"/><Relationship Id="rId20" Type="http://schemas.openxmlformats.org/officeDocument/2006/relationships/tags" Target="../tags/tag128.xml"/><Relationship Id="rId29" Type="http://schemas.openxmlformats.org/officeDocument/2006/relationships/tags" Target="../tags/tag137.xml"/><Relationship Id="rId1" Type="http://schemas.openxmlformats.org/officeDocument/2006/relationships/tags" Target="../tags/tag109.xml"/><Relationship Id="rId6" Type="http://schemas.openxmlformats.org/officeDocument/2006/relationships/tags" Target="../tags/tag114.xml"/><Relationship Id="rId11" Type="http://schemas.openxmlformats.org/officeDocument/2006/relationships/tags" Target="../tags/tag119.xml"/><Relationship Id="rId24" Type="http://schemas.openxmlformats.org/officeDocument/2006/relationships/tags" Target="../tags/tag132.xml"/><Relationship Id="rId32" Type="http://schemas.openxmlformats.org/officeDocument/2006/relationships/tags" Target="../tags/tag140.xml"/><Relationship Id="rId5" Type="http://schemas.openxmlformats.org/officeDocument/2006/relationships/tags" Target="../tags/tag113.xml"/><Relationship Id="rId15" Type="http://schemas.openxmlformats.org/officeDocument/2006/relationships/tags" Target="../tags/tag123.xml"/><Relationship Id="rId23" Type="http://schemas.openxmlformats.org/officeDocument/2006/relationships/tags" Target="../tags/tag131.xml"/><Relationship Id="rId28" Type="http://schemas.openxmlformats.org/officeDocument/2006/relationships/tags" Target="../tags/tag136.xml"/><Relationship Id="rId10" Type="http://schemas.openxmlformats.org/officeDocument/2006/relationships/tags" Target="../tags/tag118.xml"/><Relationship Id="rId19" Type="http://schemas.openxmlformats.org/officeDocument/2006/relationships/tags" Target="../tags/tag127.xml"/><Relationship Id="rId31" Type="http://schemas.openxmlformats.org/officeDocument/2006/relationships/tags" Target="../tags/tag139.xml"/><Relationship Id="rId4" Type="http://schemas.openxmlformats.org/officeDocument/2006/relationships/tags" Target="../tags/tag112.xml"/><Relationship Id="rId9" Type="http://schemas.openxmlformats.org/officeDocument/2006/relationships/tags" Target="../tags/tag117.xml"/><Relationship Id="rId14" Type="http://schemas.openxmlformats.org/officeDocument/2006/relationships/tags" Target="../tags/tag122.xml"/><Relationship Id="rId22" Type="http://schemas.openxmlformats.org/officeDocument/2006/relationships/tags" Target="../tags/tag130.xml"/><Relationship Id="rId27" Type="http://schemas.openxmlformats.org/officeDocument/2006/relationships/tags" Target="../tags/tag135.xml"/><Relationship Id="rId30" Type="http://schemas.openxmlformats.org/officeDocument/2006/relationships/tags" Target="../tags/tag138.xml"/><Relationship Id="rId35" Type="http://schemas.openxmlformats.org/officeDocument/2006/relationships/image" Target="../media/image17.jpeg"/></Relationships>
</file>

<file path=ppt/slides/_rels/slide21.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18" Type="http://schemas.openxmlformats.org/officeDocument/2006/relationships/tags" Target="../tags/tag158.xml"/><Relationship Id="rId26" Type="http://schemas.openxmlformats.org/officeDocument/2006/relationships/tags" Target="../tags/tag166.xml"/><Relationship Id="rId3" Type="http://schemas.openxmlformats.org/officeDocument/2006/relationships/tags" Target="../tags/tag143.xml"/><Relationship Id="rId21" Type="http://schemas.openxmlformats.org/officeDocument/2006/relationships/tags" Target="../tags/tag161.xml"/><Relationship Id="rId34" Type="http://schemas.openxmlformats.org/officeDocument/2006/relationships/image" Target="../media/image12.jpeg"/><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tags" Target="../tags/tag157.xml"/><Relationship Id="rId25" Type="http://schemas.openxmlformats.org/officeDocument/2006/relationships/tags" Target="../tags/tag165.xml"/><Relationship Id="rId33" Type="http://schemas.openxmlformats.org/officeDocument/2006/relationships/slideLayout" Target="../slideLayouts/slideLayout7.xml"/><Relationship Id="rId2" Type="http://schemas.openxmlformats.org/officeDocument/2006/relationships/tags" Target="../tags/tag142.xml"/><Relationship Id="rId16" Type="http://schemas.openxmlformats.org/officeDocument/2006/relationships/tags" Target="../tags/tag156.xml"/><Relationship Id="rId20" Type="http://schemas.openxmlformats.org/officeDocument/2006/relationships/tags" Target="../tags/tag160.xml"/><Relationship Id="rId29" Type="http://schemas.openxmlformats.org/officeDocument/2006/relationships/tags" Target="../tags/tag169.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24" Type="http://schemas.openxmlformats.org/officeDocument/2006/relationships/tags" Target="../tags/tag164.xml"/><Relationship Id="rId32" Type="http://schemas.openxmlformats.org/officeDocument/2006/relationships/tags" Target="../tags/tag172.xml"/><Relationship Id="rId5" Type="http://schemas.openxmlformats.org/officeDocument/2006/relationships/tags" Target="../tags/tag145.xml"/><Relationship Id="rId15" Type="http://schemas.openxmlformats.org/officeDocument/2006/relationships/tags" Target="../tags/tag155.xml"/><Relationship Id="rId23" Type="http://schemas.openxmlformats.org/officeDocument/2006/relationships/tags" Target="../tags/tag163.xml"/><Relationship Id="rId28" Type="http://schemas.openxmlformats.org/officeDocument/2006/relationships/tags" Target="../tags/tag168.xml"/><Relationship Id="rId10" Type="http://schemas.openxmlformats.org/officeDocument/2006/relationships/tags" Target="../tags/tag150.xml"/><Relationship Id="rId19" Type="http://schemas.openxmlformats.org/officeDocument/2006/relationships/tags" Target="../tags/tag159.xml"/><Relationship Id="rId31" Type="http://schemas.openxmlformats.org/officeDocument/2006/relationships/tags" Target="../tags/tag171.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 Id="rId22" Type="http://schemas.openxmlformats.org/officeDocument/2006/relationships/tags" Target="../tags/tag162.xml"/><Relationship Id="rId27" Type="http://schemas.openxmlformats.org/officeDocument/2006/relationships/tags" Target="../tags/tag167.xml"/><Relationship Id="rId30" Type="http://schemas.openxmlformats.org/officeDocument/2006/relationships/tags" Target="../tags/tag170.xml"/><Relationship Id="rId35" Type="http://schemas.openxmlformats.org/officeDocument/2006/relationships/image" Target="../media/image18.jpeg"/></Relationships>
</file>

<file path=ppt/slides/_rels/slide22.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18" Type="http://schemas.openxmlformats.org/officeDocument/2006/relationships/tags" Target="../tags/tag190.xml"/><Relationship Id="rId26" Type="http://schemas.openxmlformats.org/officeDocument/2006/relationships/tags" Target="../tags/tag198.xml"/><Relationship Id="rId3" Type="http://schemas.openxmlformats.org/officeDocument/2006/relationships/tags" Target="../tags/tag175.xml"/><Relationship Id="rId21" Type="http://schemas.openxmlformats.org/officeDocument/2006/relationships/tags" Target="../tags/tag193.xml"/><Relationship Id="rId34" Type="http://schemas.openxmlformats.org/officeDocument/2006/relationships/image" Target="../media/image12.jpeg"/><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tags" Target="../tags/tag189.xml"/><Relationship Id="rId25" Type="http://schemas.openxmlformats.org/officeDocument/2006/relationships/tags" Target="../tags/tag197.xml"/><Relationship Id="rId33" Type="http://schemas.openxmlformats.org/officeDocument/2006/relationships/slideLayout" Target="../slideLayouts/slideLayout7.xml"/><Relationship Id="rId2" Type="http://schemas.openxmlformats.org/officeDocument/2006/relationships/tags" Target="../tags/tag174.xml"/><Relationship Id="rId16" Type="http://schemas.openxmlformats.org/officeDocument/2006/relationships/tags" Target="../tags/tag188.xml"/><Relationship Id="rId20" Type="http://schemas.openxmlformats.org/officeDocument/2006/relationships/tags" Target="../tags/tag192.xml"/><Relationship Id="rId29" Type="http://schemas.openxmlformats.org/officeDocument/2006/relationships/tags" Target="../tags/tag201.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24" Type="http://schemas.openxmlformats.org/officeDocument/2006/relationships/tags" Target="../tags/tag196.xml"/><Relationship Id="rId32" Type="http://schemas.openxmlformats.org/officeDocument/2006/relationships/tags" Target="../tags/tag204.xml"/><Relationship Id="rId5" Type="http://schemas.openxmlformats.org/officeDocument/2006/relationships/tags" Target="../tags/tag177.xml"/><Relationship Id="rId15" Type="http://schemas.openxmlformats.org/officeDocument/2006/relationships/tags" Target="../tags/tag187.xml"/><Relationship Id="rId23" Type="http://schemas.openxmlformats.org/officeDocument/2006/relationships/tags" Target="../tags/tag195.xml"/><Relationship Id="rId28" Type="http://schemas.openxmlformats.org/officeDocument/2006/relationships/tags" Target="../tags/tag200.xml"/><Relationship Id="rId10" Type="http://schemas.openxmlformats.org/officeDocument/2006/relationships/tags" Target="../tags/tag182.xml"/><Relationship Id="rId19" Type="http://schemas.openxmlformats.org/officeDocument/2006/relationships/tags" Target="../tags/tag191.xml"/><Relationship Id="rId31" Type="http://schemas.openxmlformats.org/officeDocument/2006/relationships/tags" Target="../tags/tag203.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 Id="rId22" Type="http://schemas.openxmlformats.org/officeDocument/2006/relationships/tags" Target="../tags/tag194.xml"/><Relationship Id="rId27" Type="http://schemas.openxmlformats.org/officeDocument/2006/relationships/tags" Target="../tags/tag199.xml"/><Relationship Id="rId30" Type="http://schemas.openxmlformats.org/officeDocument/2006/relationships/tags" Target="../tags/tag20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2.jpe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slideLayout" Target="../slideLayouts/slideLayout7.xml"/><Relationship Id="rId5" Type="http://schemas.openxmlformats.org/officeDocument/2006/relationships/tags" Target="../tags/tag209.xml"/><Relationship Id="rId4" Type="http://schemas.openxmlformats.org/officeDocument/2006/relationships/tags" Target="../tags/tag208.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5" Type="http://schemas.openxmlformats.org/officeDocument/2006/relationships/tags" Target="../tags/tag214.xml"/><Relationship Id="rId4" Type="http://schemas.openxmlformats.org/officeDocument/2006/relationships/tags" Target="../tags/tag213.xml"/><Relationship Id="rId9"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4.xml"/><Relationship Id="rId7"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2.jpeg"/><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2.jpe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2.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2.jpeg"/><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noChangeArrowheads="1"/>
          </p:cNvPicPr>
          <p:nvPr>
            <p:custDataLst>
              <p:tags r:id="rId1"/>
            </p:custDataLst>
          </p:nvPr>
        </p:nvPicPr>
        <p:blipFill>
          <a:blip r:embed="rId6">
            <a:extLst>
              <a:ext uri="{28A0092B-C50C-407E-A947-70E740481C1C}">
                <a14:useLocalDpi xmlns:a14="http://schemas.microsoft.com/office/drawing/2010/main" xmlns="" val="0"/>
              </a:ext>
            </a:extLst>
          </a:blip>
          <a:srcRect t="37975" b="41437"/>
          <a:stretch>
            <a:fillRect/>
          </a:stretch>
        </p:blipFill>
        <p:spPr bwMode="auto">
          <a:xfrm>
            <a:off x="-24130" y="3068955"/>
            <a:ext cx="12153265" cy="3543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图片 4" descr="832616a7f7e29aa72cdbd4e10801bace"/>
          <p:cNvPicPr>
            <a:picLocks noChangeAspect="1" noChangeArrowheads="1"/>
          </p:cNvPicPr>
          <p:nvPr/>
        </p:nvPicPr>
        <p:blipFill>
          <a:blip r:embed="rId7">
            <a:grayscl/>
            <a:lum bright="70000" contrast="-70000"/>
            <a:extLst>
              <a:ext uri="{28A0092B-C50C-407E-A947-70E740481C1C}">
                <a14:useLocalDpi xmlns:a14="http://schemas.microsoft.com/office/drawing/2010/main" xmlns="" val="0"/>
              </a:ext>
            </a:extLst>
          </a:blip>
          <a:srcRect/>
          <a:stretch>
            <a:fillRect/>
          </a:stretch>
        </p:blipFill>
        <p:spPr bwMode="auto">
          <a:xfrm>
            <a:off x="3103827" y="613833"/>
            <a:ext cx="4097867" cy="4402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组合 11"/>
          <p:cNvGrpSpPr/>
          <p:nvPr/>
        </p:nvGrpSpPr>
        <p:grpSpPr bwMode="auto">
          <a:xfrm>
            <a:off x="840105" y="664845"/>
            <a:ext cx="3518535" cy="862965"/>
            <a:chOff x="3664" y="2731"/>
            <a:chExt cx="7576" cy="2012"/>
          </a:xfrm>
        </p:grpSpPr>
        <p:sp>
          <p:nvSpPr>
            <p:cNvPr id="10" name=" 219"/>
            <p:cNvSpPr/>
            <p:nvPr/>
          </p:nvSpPr>
          <p:spPr>
            <a:xfrm>
              <a:off x="3664" y="2731"/>
              <a:ext cx="7576" cy="2012"/>
            </a:xfrm>
            <a:prstGeom prst="roundRect">
              <a:avLst>
                <a:gd name="adj" fmla="val 500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grpSp>
          <p:nvGrpSpPr>
            <p:cNvPr id="2058" name="组合 10"/>
            <p:cNvGrpSpPr/>
            <p:nvPr/>
          </p:nvGrpSpPr>
          <p:grpSpPr bwMode="auto">
            <a:xfrm>
              <a:off x="3937" y="2831"/>
              <a:ext cx="7028" cy="1812"/>
              <a:chOff x="3937" y="2831"/>
              <a:chExt cx="7028" cy="1812"/>
            </a:xfrm>
          </p:grpSpPr>
          <p:sp>
            <p:nvSpPr>
              <p:cNvPr id="219" name=" 219"/>
              <p:cNvSpPr/>
              <p:nvPr/>
            </p:nvSpPr>
            <p:spPr>
              <a:xfrm>
                <a:off x="3937" y="2831"/>
                <a:ext cx="7028" cy="1812"/>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60" name="文本框 7"/>
              <p:cNvSpPr txBox="1">
                <a:spLocks noChangeArrowheads="1"/>
              </p:cNvSpPr>
              <p:nvPr/>
            </p:nvSpPr>
            <p:spPr bwMode="auto">
              <a:xfrm>
                <a:off x="4277" y="3235"/>
                <a:ext cx="6302" cy="1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rPr>
                  <a:t>导游基础知识</a:t>
                </a:r>
              </a:p>
            </p:txBody>
          </p:sp>
        </p:grpSp>
      </p:grpSp>
      <p:sp>
        <p:nvSpPr>
          <p:cNvPr id="9" name="文本框 8"/>
          <p:cNvSpPr txBox="1">
            <a:spLocks noChangeArrowheads="1"/>
          </p:cNvSpPr>
          <p:nvPr/>
        </p:nvSpPr>
        <p:spPr bwMode="auto">
          <a:xfrm>
            <a:off x="1560195" y="2348865"/>
            <a:ext cx="918781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spc="400" dirty="0" err="1" smtClean="0">
                <a:solidFill>
                  <a:srgbClr val="6B8866"/>
                </a:solidFill>
                <a:latin typeface="华文新魏" panose="02010800040101010101" pitchFamily="2" charset="-122"/>
                <a:ea typeface="华文新魏" panose="02010800040101010101" pitchFamily="2" charset="-122"/>
                <a:cs typeface="+mn-ea"/>
              </a:rPr>
              <a:t>专题</a:t>
            </a:r>
            <a:r>
              <a:rPr lang="zh-CN" altLang="en-US" sz="3600" spc="400" dirty="0" smtClean="0">
                <a:solidFill>
                  <a:srgbClr val="6B8866"/>
                </a:solidFill>
                <a:latin typeface="华文新魏" panose="02010800040101010101" pitchFamily="2" charset="-122"/>
                <a:ea typeface="华文新魏" panose="02010800040101010101" pitchFamily="2" charset="-122"/>
                <a:cs typeface="+mn-ea"/>
              </a:rPr>
              <a:t>六</a:t>
            </a:r>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  </a:t>
            </a:r>
            <a:r>
              <a:rPr lang="zh-CN" altLang="en-US" sz="3600" spc="400" dirty="0" smtClean="0">
                <a:solidFill>
                  <a:srgbClr val="6B8866"/>
                </a:solidFill>
                <a:latin typeface="华文新魏" panose="02010800040101010101" pitchFamily="2" charset="-122"/>
                <a:ea typeface="华文新魏" panose="02010800040101010101" pitchFamily="2" charset="-122"/>
                <a:cs typeface="+mn-ea"/>
              </a:rPr>
              <a:t>西南</a:t>
            </a:r>
            <a:r>
              <a:rPr lang="en-US" altLang="zh-CN" sz="3600" spc="400" dirty="0" err="1" smtClean="0">
                <a:solidFill>
                  <a:srgbClr val="6B8866"/>
                </a:solidFill>
                <a:latin typeface="华文新魏" panose="02010800040101010101" pitchFamily="2" charset="-122"/>
                <a:ea typeface="华文新魏" panose="02010800040101010101" pitchFamily="2" charset="-122"/>
                <a:cs typeface="+mn-ea"/>
              </a:rPr>
              <a:t>地区</a:t>
            </a:r>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a:t>
            </a:r>
            <a:r>
              <a:rPr lang="zh-CN" altLang="en-US" sz="3600" spc="400" dirty="0" smtClean="0">
                <a:solidFill>
                  <a:srgbClr val="6B8866"/>
                </a:solidFill>
                <a:latin typeface="华文新魏" panose="02010800040101010101" pitchFamily="2" charset="-122"/>
                <a:ea typeface="华文新魏" panose="02010800040101010101" pitchFamily="2" charset="-122"/>
                <a:cs typeface="+mn-ea"/>
              </a:rPr>
              <a:t>山奇水异多彩民俗</a:t>
            </a:r>
            <a:endParaRPr lang="en-US" altLang="zh-CN" sz="3600" spc="400" dirty="0" smtClean="0">
              <a:solidFill>
                <a:schemeClr val="accent6"/>
              </a:solidFill>
              <a:latin typeface="华文新魏" pitchFamily="2" charset="-122"/>
              <a:ea typeface="华文新魏" pitchFamily="2" charset="-122"/>
              <a:cs typeface="+mn-ea"/>
            </a:endParaRPr>
          </a:p>
        </p:txBody>
      </p:sp>
      <p:pic>
        <p:nvPicPr>
          <p:cNvPr id="4" name="图片 3" descr="5408f105d31def90e98830dffc7fc8b4"/>
          <p:cNvPicPr>
            <a:picLocks noChangeAspect="1" noChangeArrowheads="1"/>
          </p:cNvPicPr>
          <p:nvPr/>
        </p:nvPicPr>
        <p:blipFill>
          <a:blip r:embed="rId8">
            <a:extLst>
              <a:ext uri="{28A0092B-C50C-407E-A947-70E740481C1C}">
                <a14:useLocalDpi xmlns:a14="http://schemas.microsoft.com/office/drawing/2010/main" xmlns="" val="0"/>
              </a:ext>
            </a:extLst>
          </a:blip>
          <a:srcRect t="24457" b="38336"/>
          <a:stretch>
            <a:fillRect/>
          </a:stretch>
        </p:blipFill>
        <p:spPr bwMode="auto">
          <a:xfrm>
            <a:off x="695960" y="1341755"/>
            <a:ext cx="3828415" cy="713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7" name="组合 6"/>
          <p:cNvGrpSpPr/>
          <p:nvPr/>
        </p:nvGrpSpPr>
        <p:grpSpPr bwMode="auto">
          <a:xfrm>
            <a:off x="497205" y="109220"/>
            <a:ext cx="1090295" cy="1157605"/>
            <a:chOff x="3423" y="1821"/>
            <a:chExt cx="1619" cy="2697"/>
          </a:xfrm>
        </p:grpSpPr>
        <p:pic>
          <p:nvPicPr>
            <p:cNvPr id="2055" name="图片 2" descr="7ae253324a9dc50efcc2889339175ecd"/>
            <p:cNvPicPr>
              <a:picLocks noChangeAspect="1" noChangeArrowheads="1"/>
            </p:cNvPicPr>
            <p:nvPr/>
          </p:nvPicPr>
          <p:blipFill>
            <a:blip r:embed="rId9" cstate="print">
              <a:extLst>
                <a:ext uri="{28A0092B-C50C-407E-A947-70E740481C1C}">
                  <a14:useLocalDpi xmlns:a14="http://schemas.microsoft.com/office/drawing/2010/main" xmlns="" val="0"/>
                </a:ext>
              </a:extLst>
            </a:blip>
            <a:srcRect l="29500" t="13472" r="32153" b="22653"/>
            <a:stretch>
              <a:fillRect/>
            </a:stretch>
          </p:blipFill>
          <p:spPr bwMode="auto">
            <a:xfrm>
              <a:off x="3423" y="1821"/>
              <a:ext cx="1619" cy="2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6" name="文本框 5"/>
            <p:cNvSpPr txBox="1">
              <a:spLocks noChangeArrowheads="1"/>
            </p:cNvSpPr>
            <p:nvPr/>
          </p:nvSpPr>
          <p:spPr bwMode="auto">
            <a:xfrm>
              <a:off x="3742" y="2106"/>
              <a:ext cx="1002" cy="22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bg1"/>
                  </a:solidFill>
                  <a:latin typeface="字酷堂明行体(个人非商业)" pitchFamily="49" charset="-122"/>
                  <a:ea typeface="字酷堂明行体(个人非商业)" pitchFamily="49" charset="-122"/>
                </a:rPr>
                <a:t>地方</a:t>
              </a:r>
            </a:p>
          </p:txBody>
        </p:sp>
      </p:grpSp>
      <p:sp>
        <p:nvSpPr>
          <p:cNvPr id="21" name="TextBox 7"/>
          <p:cNvSpPr>
            <a:spLocks noChangeArrowheads="1"/>
          </p:cNvSpPr>
          <p:nvPr>
            <p:custDataLst>
              <p:tags r:id="rId2"/>
            </p:custDataLst>
          </p:nvPr>
        </p:nvSpPr>
        <p:spPr bwMode="auto">
          <a:xfrm>
            <a:off x="1167572" y="3572932"/>
            <a:ext cx="10287072" cy="6155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defRPr/>
            </a:pP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学习情景二 天府之国</a:t>
            </a:r>
            <a:r>
              <a:rPr lang="en-US" altLang="zh-CN" sz="4000" spc="400" dirty="0" smtClean="0">
                <a:latin typeface="华文新魏" panose="02010800040101010101" pitchFamily="2" charset="-122"/>
                <a:ea typeface="华文新魏" panose="02010800040101010101" pitchFamily="2" charset="-122"/>
                <a:cs typeface="+mn-ea"/>
              </a:rPr>
              <a:t>—</a:t>
            </a: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四川省</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p:tgtEl>
                                          <p:spTgt spid="4"/>
                                        </p:tgtEl>
                                        <p:attrNameLst>
                                          <p:attrName>ppt_y</p:attrName>
                                        </p:attrNameLst>
                                      </p:cBhvr>
                                      <p:tavLst>
                                        <p:tav tm="0">
                                          <p:val>
                                            <p:strVal val="#ppt_y-#ppt_h*1.125000"/>
                                          </p:val>
                                        </p:tav>
                                        <p:tav tm="100000">
                                          <p:val>
                                            <p:strVal val="#ppt_y"/>
                                          </p:val>
                                        </p:tav>
                                      </p:tavLst>
                                    </p:anim>
                                    <p:animEffect transition="in" filter="wipe(down)">
                                      <p:cBhvr>
                                        <p:cTn id="21" dur="500"/>
                                        <p:tgtEl>
                                          <p:spTgt spid="4"/>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1"/>
                                        </p:tgtEl>
                                        <p:attrNameLst>
                                          <p:attrName>style.visibility</p:attrName>
                                        </p:attrNameLst>
                                      </p:cBhvr>
                                      <p:to>
                                        <p:strVal val="visible"/>
                                      </p:to>
                                    </p:set>
                                    <p:anim by="(-#ppt_w*2)" calcmode="lin" valueType="num">
                                      <p:cBhvr rctx="PPT">
                                        <p:cTn id="30" dur="500" autoRev="1" fill="hold">
                                          <p:stCondLst>
                                            <p:cond delay="0"/>
                                          </p:stCondLst>
                                        </p:cTn>
                                        <p:tgtEl>
                                          <p:spTgt spid="21"/>
                                        </p:tgtEl>
                                        <p:attrNameLst>
                                          <p:attrName>ppt_w</p:attrName>
                                        </p:attrNameLst>
                                      </p:cBhvr>
                                    </p:anim>
                                    <p:anim by="(#ppt_w*0.50)" calcmode="lin" valueType="num">
                                      <p:cBhvr>
                                        <p:cTn id="31" dur="500" decel="50000" autoRev="1" fill="hold">
                                          <p:stCondLst>
                                            <p:cond delay="0"/>
                                          </p:stCondLst>
                                        </p:cTn>
                                        <p:tgtEl>
                                          <p:spTgt spid="21"/>
                                        </p:tgtEl>
                                        <p:attrNameLst>
                                          <p:attrName>ppt_x</p:attrName>
                                        </p:attrNameLst>
                                      </p:cBhvr>
                                    </p:anim>
                                    <p:anim from="(-#ppt_h/2)" to="(#ppt_y)" calcmode="lin" valueType="num">
                                      <p:cBhvr>
                                        <p:cTn id="32" dur="1000" fill="hold">
                                          <p:stCondLst>
                                            <p:cond delay="0"/>
                                          </p:stCondLst>
                                        </p:cTn>
                                        <p:tgtEl>
                                          <p:spTgt spid="21"/>
                                        </p:tgtEl>
                                        <p:attrNameLst>
                                          <p:attrName>ppt_y</p:attrName>
                                        </p:attrNameLst>
                                      </p:cBhvr>
                                    </p:anim>
                                    <p:animRot by="21600000">
                                      <p:cBhvr>
                                        <p:cTn id="33" dur="1000" fill="hold">
                                          <p:stCondLst>
                                            <p:cond delay="0"/>
                                          </p:stCondLst>
                                        </p:cTn>
                                        <p:tgtEl>
                                          <p:spTgt spid="21"/>
                                        </p:tgtEl>
                                        <p:attrNameLst>
                                          <p:attrName>r</p:attrName>
                                        </p:attrNameLst>
                                      </p:cBhvr>
                                    </p:animRot>
                                  </p:childTnLst>
                                </p:cTn>
                              </p:par>
                            </p:childTnLst>
                          </p:cTn>
                        </p:par>
                        <p:par>
                          <p:cTn id="34" fill="hold">
                            <p:stCondLst>
                              <p:cond delay="4700"/>
                            </p:stCondLst>
                            <p:childTnLst>
                              <p:par>
                                <p:cTn id="35" presetID="36" presetClass="emph" presetSubtype="0" fill="hold" grpId="1" nodeType="afterEffect">
                                  <p:stCondLst>
                                    <p:cond delay="0"/>
                                  </p:stCondLst>
                                  <p:iterate type="lt">
                                    <p:tmPct val="10000"/>
                                  </p:iterate>
                                  <p:childTnLst>
                                    <p:animScale>
                                      <p:cBhvr>
                                        <p:cTn id="36" dur="250" autoRev="1" fill="hold">
                                          <p:stCondLst>
                                            <p:cond delay="0"/>
                                          </p:stCondLst>
                                        </p:cTn>
                                        <p:tgtEl>
                                          <p:spTgt spid="21"/>
                                        </p:tgtEl>
                                      </p:cBhvr>
                                      <p:to x="80000" y="100000"/>
                                    </p:animScale>
                                    <p:anim by="(#ppt_w*0.10)" calcmode="lin" valueType="num">
                                      <p:cBhvr>
                                        <p:cTn id="37" dur="250" autoRev="1" fill="hold">
                                          <p:stCondLst>
                                            <p:cond delay="0"/>
                                          </p:stCondLst>
                                        </p:cTn>
                                        <p:tgtEl>
                                          <p:spTgt spid="21"/>
                                        </p:tgtEl>
                                        <p:attrNameLst>
                                          <p:attrName>ppt_x</p:attrName>
                                        </p:attrNameLst>
                                      </p:cBhvr>
                                    </p:anim>
                                    <p:anim by="(-#ppt_w*0.10)" calcmode="lin" valueType="num">
                                      <p:cBhvr>
                                        <p:cTn id="38" dur="250" autoRev="1" fill="hold">
                                          <p:stCondLst>
                                            <p:cond delay="0"/>
                                          </p:stCondLst>
                                        </p:cTn>
                                        <p:tgtEl>
                                          <p:spTgt spid="21"/>
                                        </p:tgtEl>
                                        <p:attrNameLst>
                                          <p:attrName>ppt_y</p:attrName>
                                        </p:attrNameLst>
                                      </p:cBhvr>
                                    </p:anim>
                                    <p:animRot by="-480000">
                                      <p:cBhvr>
                                        <p:cTn id="39" dur="2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4"/>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5"/>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二</a:t>
              </a:r>
              <a:r>
                <a:rPr lang="zh-CN" altLang="en-US" sz="2800" b="1" dirty="0" smtClean="0">
                  <a:solidFill>
                    <a:srgbClr val="FFFFFF"/>
                  </a:solidFill>
                  <a:latin typeface="微软雅黑" panose="020B0503020204020204" pitchFamily="34" charset="-122"/>
                  <a:ea typeface="微软雅黑" panose="020B0503020204020204" pitchFamily="34" charset="-122"/>
                </a:rPr>
                <a:t>、四川省历史</a:t>
              </a:r>
              <a:r>
                <a:rPr lang="zh-CN" altLang="en-US" sz="2800" b="1" dirty="0">
                  <a:solidFill>
                    <a:srgbClr val="FFFFFF"/>
                  </a:solidFill>
                  <a:latin typeface="微软雅黑" panose="020B0503020204020204" pitchFamily="34" charset="-122"/>
                  <a:ea typeface="微软雅黑" panose="020B0503020204020204" pitchFamily="34" charset="-122"/>
                </a:rPr>
                <a:t>沿革</a:t>
              </a:r>
            </a:p>
          </p:txBody>
        </p:sp>
        <p:sp>
          <p:nvSpPr>
            <p:cNvPr id="11274" name="Freeform 6"/>
            <p:cNvSpPr>
              <a:spLocks noChangeArrowheads="1"/>
            </p:cNvSpPr>
            <p:nvPr>
              <p:custDataLst>
                <p:tags r:id="rId6"/>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16380"/>
            <a:ext cx="10083800" cy="4732020"/>
          </a:xfrm>
          <a:prstGeom prst="rect">
            <a:avLst/>
          </a:prstGeom>
          <a:solidFill>
            <a:srgbClr val="C79F6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800" dirty="0" smtClean="0">
                <a:solidFill>
                  <a:schemeClr val="bg1"/>
                </a:solidFill>
                <a:latin typeface="微软雅黑" pitchFamily="34" charset="-122"/>
                <a:ea typeface="微软雅黑" pitchFamily="34" charset="-122"/>
              </a:rPr>
              <a:t>       四川省有人类活动的历史可以追溯到</a:t>
            </a:r>
            <a:r>
              <a:rPr lang="en-US" sz="2800" dirty="0" smtClean="0">
                <a:solidFill>
                  <a:schemeClr val="bg1"/>
                </a:solidFill>
                <a:latin typeface="微软雅黑" pitchFamily="34" charset="-122"/>
                <a:ea typeface="微软雅黑" pitchFamily="34" charset="-122"/>
              </a:rPr>
              <a:t>200</a:t>
            </a:r>
            <a:r>
              <a:rPr lang="zh-CN" altLang="en-US" sz="2800" dirty="0" smtClean="0">
                <a:solidFill>
                  <a:schemeClr val="bg1"/>
                </a:solidFill>
                <a:latin typeface="微软雅黑" pitchFamily="34" charset="-122"/>
                <a:ea typeface="微软雅黑" pitchFamily="34" charset="-122"/>
              </a:rPr>
              <a:t>万年以前，成都平原地区是长江上游区域文化的起源中心。</a:t>
            </a:r>
          </a:p>
          <a:p>
            <a:pPr>
              <a:lnSpc>
                <a:spcPct val="150000"/>
              </a:lnSpc>
            </a:pPr>
            <a:r>
              <a:rPr lang="zh-CN" altLang="en-US" sz="2800" dirty="0" smtClean="0">
                <a:solidFill>
                  <a:schemeClr val="bg1"/>
                </a:solidFill>
                <a:latin typeface="微软雅黑" pitchFamily="34" charset="-122"/>
                <a:ea typeface="微软雅黑" pitchFamily="34" charset="-122"/>
              </a:rPr>
              <a:t>       商周时期，四川地区建立了两个国家：一个是在今川西地区，以古蜀族为中心建立的蜀国；另一个是在今川东地区（包括今重庆市），以古巴族为中心建立的巴国。古巴国和古蜀国创造了极为丰富且具有鲜明地方色彩的地域文化</a:t>
            </a:r>
            <a:r>
              <a:rPr lang="en-US" altLang="zh-CN" sz="2800" dirty="0" smtClean="0">
                <a:solidFill>
                  <a:schemeClr val="bg1"/>
                </a:solidFill>
                <a:latin typeface="微软雅黑" pitchFamily="34" charset="-122"/>
                <a:ea typeface="微软雅黑" pitchFamily="34" charset="-122"/>
              </a:rPr>
              <a:t>——</a:t>
            </a:r>
            <a:r>
              <a:rPr lang="zh-CN" altLang="en-US" sz="2800" dirty="0" smtClean="0">
                <a:solidFill>
                  <a:schemeClr val="bg1"/>
                </a:solidFill>
                <a:latin typeface="微软雅黑" pitchFamily="34" charset="-122"/>
                <a:ea typeface="微软雅黑" pitchFamily="34" charset="-122"/>
              </a:rPr>
              <a:t>巴蜀文化。</a:t>
            </a:r>
            <a:endParaRPr lang="zh-CN" altLang="en-US" sz="2800" dirty="0">
              <a:solidFill>
                <a:schemeClr val="bg1"/>
              </a:solidFill>
              <a:latin typeface="微软雅黑" pitchFamily="34" charset="-122"/>
              <a:ea typeface="微软雅黑"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2"/>
              </p:custDataLst>
            </p:nvPr>
          </p:nvPicPr>
          <p:blipFill>
            <a:blip r:embed="rId8" cstate="print"/>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4">
            <a:extLst>
              <a:ext uri="{28A0092B-C50C-407E-A947-70E740481C1C}">
                <a14:useLocalDpi xmlns:a14="http://schemas.microsoft.com/office/drawing/2010/main" xmlns=""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2" descr="22"/>
          <p:cNvPicPr>
            <a:picLocks noChangeAspect="1" noChangeArrowheads="1"/>
          </p:cNvPicPr>
          <p:nvPr/>
        </p:nvPicPr>
        <p:blipFill>
          <a:blip r:embed="rId5">
            <a:extLst>
              <a:ext uri="{28A0092B-C50C-407E-A947-70E740481C1C}">
                <a14:useLocalDpi xmlns:a14="http://schemas.microsoft.com/office/drawing/2010/main" xmlns=""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赏</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增</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见</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识</a:t>
              </a: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贰</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5"/>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6"/>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一</a:t>
              </a:r>
              <a:r>
                <a:rPr lang="zh-CN" altLang="en-US" sz="2800" b="1" dirty="0" smtClean="0">
                  <a:solidFill>
                    <a:srgbClr val="FFFFFF"/>
                  </a:solidFill>
                  <a:latin typeface="微软雅黑" panose="020B0503020204020204" pitchFamily="34" charset="-122"/>
                  <a:ea typeface="微软雅黑" panose="020B0503020204020204" pitchFamily="34" charset="-122"/>
                </a:rPr>
                <a:t>、四川省民族</a:t>
              </a:r>
              <a:r>
                <a:rPr lang="zh-CN" altLang="en-US" sz="2800" b="1" dirty="0">
                  <a:solidFill>
                    <a:srgbClr val="FFFFFF"/>
                  </a:solidFill>
                  <a:latin typeface="微软雅黑" panose="020B0503020204020204" pitchFamily="34" charset="-122"/>
                  <a:ea typeface="微软雅黑" panose="020B0503020204020204" pitchFamily="34" charset="-122"/>
                </a:rPr>
                <a:t>民俗</a:t>
              </a:r>
            </a:p>
          </p:txBody>
        </p:sp>
        <p:sp>
          <p:nvSpPr>
            <p:cNvPr id="11274" name="Freeform 6"/>
            <p:cNvSpPr>
              <a:spLocks noChangeArrowheads="1"/>
            </p:cNvSpPr>
            <p:nvPr>
              <p:custDataLst>
                <p:tags r:id="rId7"/>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16380"/>
            <a:ext cx="10083800" cy="4732020"/>
          </a:xfrm>
          <a:prstGeom prst="rect">
            <a:avLst/>
          </a:prstGeom>
          <a:solidFill>
            <a:srgbClr val="C79F6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800" dirty="0" smtClean="0">
                <a:solidFill>
                  <a:schemeClr val="bg1"/>
                </a:solidFill>
                <a:latin typeface="微软雅黑" pitchFamily="34" charset="-122"/>
                <a:ea typeface="微软雅黑" pitchFamily="34" charset="-122"/>
              </a:rPr>
              <a:t>       四川是一个多民族省份，居住着彝、藏、羌、苗、回等世居少数民族，是全国最大的彝族聚居区，第二大藏族聚居区。</a:t>
            </a:r>
          </a:p>
          <a:p>
            <a:pPr>
              <a:lnSpc>
                <a:spcPct val="150000"/>
              </a:lnSpc>
            </a:pPr>
            <a:r>
              <a:rPr lang="zh-CN" altLang="en-US" sz="2800" dirty="0" smtClean="0">
                <a:solidFill>
                  <a:schemeClr val="bg1"/>
                </a:solidFill>
                <a:latin typeface="微软雅黑" pitchFamily="34" charset="-122"/>
                <a:ea typeface="微软雅黑" pitchFamily="34" charset="-122"/>
              </a:rPr>
              <a:t>       四川省东部的盆地和川西的高原山地呈现出两种截然不同的民俗文化类型</a:t>
            </a:r>
            <a:r>
              <a:rPr lang="en-US" altLang="zh-CN" sz="2800" dirty="0" smtClean="0">
                <a:solidFill>
                  <a:schemeClr val="bg1"/>
                </a:solidFill>
                <a:latin typeface="微软雅黑" pitchFamily="34" charset="-122"/>
                <a:ea typeface="微软雅黑" pitchFamily="34" charset="-122"/>
              </a:rPr>
              <a:t>——</a:t>
            </a:r>
            <a:r>
              <a:rPr lang="zh-CN" altLang="en-US" sz="2800" dirty="0" smtClean="0">
                <a:solidFill>
                  <a:schemeClr val="bg1"/>
                </a:solidFill>
                <a:latin typeface="微软雅黑" pitchFamily="34" charset="-122"/>
                <a:ea typeface="微软雅黑" pitchFamily="34" charset="-122"/>
              </a:rPr>
              <a:t>东部以农耕文化为主的农耕民俗和西部的少数民族民俗。</a:t>
            </a:r>
            <a:endParaRPr lang="zh-CN" altLang="en-US" sz="2800" dirty="0">
              <a:solidFill>
                <a:schemeClr val="bg1"/>
              </a:solidFill>
              <a:latin typeface="微软雅黑" pitchFamily="34" charset="-122"/>
              <a:ea typeface="微软雅黑"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3"/>
              </p:custDataLst>
            </p:nvPr>
          </p:nvPicPr>
          <p:blipFill>
            <a:blip r:embed="rId9" cstate="print"/>
            <a:stretch>
              <a:fillRect/>
            </a:stretch>
          </p:blipFill>
          <p:spPr>
            <a:xfrm>
              <a:off x="8807" y="95"/>
              <a:ext cx="1694" cy="1287"/>
            </a:xfrm>
            <a:prstGeom prst="rect">
              <a:avLst/>
            </a:prstGeom>
          </p:spPr>
        </p:pic>
        <p:sp>
          <p:nvSpPr>
            <p:cNvPr id="53" name="矩形 52"/>
            <p:cNvSpPr/>
            <p:nvPr>
              <p:custDataLst>
                <p:tags r:id="rId4"/>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pic>
        <p:nvPicPr>
          <p:cNvPr id="10251" name="图片 1" descr="20e31e383a8aee5f6345161a0678d907"/>
          <p:cNvPicPr>
            <a:picLocks noChangeAspect="1" noChangeArrowheads="1"/>
          </p:cNvPicPr>
          <p:nvPr>
            <p:custDataLst>
              <p:tags r:id="rId1"/>
            </p:custDataLst>
          </p:nvPr>
        </p:nvPicPr>
        <p:blipFill>
          <a:blip r:embed="rId10">
            <a:extLst>
              <a:ext uri="{28A0092B-C50C-407E-A947-70E740481C1C}">
                <a14:useLocalDpi xmlns:a14="http://schemas.microsoft.com/office/drawing/2010/main" xmlns="" val="0"/>
              </a:ext>
            </a:extLst>
          </a:blip>
          <a:srcRect r="24063"/>
          <a:stretch>
            <a:fillRect/>
          </a:stretch>
        </p:blipFill>
        <p:spPr bwMode="auto">
          <a:xfrm>
            <a:off x="10057290" y="4869180"/>
            <a:ext cx="2535767"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reeform 6"/>
          <p:cNvSpPr>
            <a:spLocks noChangeArrowheads="1"/>
          </p:cNvSpPr>
          <p:nvPr>
            <p:custDataLst>
              <p:tags r:id="rId2"/>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6"/>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7"/>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二</a:t>
              </a:r>
              <a:r>
                <a:rPr lang="zh-CN" altLang="en-US" sz="2800" b="1" dirty="0" smtClean="0">
                  <a:solidFill>
                    <a:srgbClr val="FFFFFF"/>
                  </a:solidFill>
                  <a:latin typeface="微软雅黑" panose="020B0503020204020204" pitchFamily="34" charset="-122"/>
                  <a:ea typeface="微软雅黑" panose="020B0503020204020204" pitchFamily="34" charset="-122"/>
                </a:rPr>
                <a:t>、四川省风俗</a:t>
              </a:r>
              <a:r>
                <a:rPr lang="zh-CN" altLang="en-US" sz="2800" b="1" dirty="0">
                  <a:solidFill>
                    <a:srgbClr val="FFFFFF"/>
                  </a:solidFill>
                  <a:latin typeface="微软雅黑" panose="020B0503020204020204" pitchFamily="34" charset="-122"/>
                  <a:ea typeface="微软雅黑" panose="020B0503020204020204" pitchFamily="34" charset="-122"/>
                </a:rPr>
                <a:t>特产</a:t>
              </a:r>
            </a:p>
          </p:txBody>
        </p:sp>
        <p:sp>
          <p:nvSpPr>
            <p:cNvPr id="11274" name="Freeform 6"/>
            <p:cNvSpPr>
              <a:spLocks noChangeArrowheads="1"/>
            </p:cNvSpPr>
            <p:nvPr>
              <p:custDataLst>
                <p:tags r:id="rId8"/>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16380"/>
            <a:ext cx="10083800" cy="5020310"/>
          </a:xfrm>
          <a:prstGeom prst="rect">
            <a:avLst/>
          </a:prstGeom>
          <a:solidFill>
            <a:srgbClr val="C79F6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800" dirty="0" smtClean="0">
                <a:solidFill>
                  <a:schemeClr val="bg1"/>
                </a:solidFill>
                <a:latin typeface="微软雅黑" pitchFamily="34" charset="-122"/>
                <a:ea typeface="微软雅黑" pitchFamily="34" charset="-122"/>
              </a:rPr>
              <a:t>       四川古称“天府之国”，物产丰富、地灵人杰。东晋常璩在其所著</a:t>
            </a:r>
            <a:r>
              <a:rPr lang="en-US" altLang="zh-CN" sz="2800" dirty="0" smtClean="0">
                <a:solidFill>
                  <a:schemeClr val="bg1"/>
                </a:solidFill>
                <a:latin typeface="微软雅黑" pitchFamily="34" charset="-122"/>
                <a:ea typeface="微软雅黑" pitchFamily="34" charset="-122"/>
              </a:rPr>
              <a:t>《</a:t>
            </a:r>
            <a:r>
              <a:rPr lang="zh-CN" altLang="en-US" sz="2800" dirty="0" smtClean="0">
                <a:solidFill>
                  <a:schemeClr val="bg1"/>
                </a:solidFill>
                <a:latin typeface="微软雅黑" pitchFamily="34" charset="-122"/>
                <a:ea typeface="微软雅黑" pitchFamily="34" charset="-122"/>
              </a:rPr>
              <a:t>华阳国志</a:t>
            </a:r>
            <a:r>
              <a:rPr lang="en-US" altLang="zh-CN" sz="2800" dirty="0" smtClean="0">
                <a:solidFill>
                  <a:schemeClr val="bg1"/>
                </a:solidFill>
                <a:latin typeface="微软雅黑" pitchFamily="34" charset="-122"/>
                <a:ea typeface="微软雅黑" pitchFamily="34" charset="-122"/>
              </a:rPr>
              <a:t>》</a:t>
            </a:r>
            <a:r>
              <a:rPr lang="zh-CN" altLang="en-US" sz="2800" dirty="0" smtClean="0">
                <a:solidFill>
                  <a:schemeClr val="bg1"/>
                </a:solidFill>
                <a:latin typeface="微软雅黑" pitchFamily="34" charset="-122"/>
                <a:ea typeface="微软雅黑" pitchFamily="34" charset="-122"/>
              </a:rPr>
              <a:t>中，把蜀锦、蜀绣作为“蜀中之宝”加以赞扬。四川的银丝工艺、漆器工艺、竹木工艺等也极富地域特色，彝族漆器、羌绣等少数民族手工艺品特色鲜明。四川人民创造和发展出独具特色的饮食文化。川菜是中国四大菜系之一，素来享有“一菜一格，百菜百味”的声誉。</a:t>
            </a:r>
            <a:endParaRPr lang="zh-CN" altLang="en-US" sz="2800" dirty="0">
              <a:solidFill>
                <a:schemeClr val="bg1"/>
              </a:solidFill>
              <a:latin typeface="微软雅黑" pitchFamily="34" charset="-122"/>
              <a:ea typeface="微软雅黑"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10" cstate="print"/>
            <a:stretch>
              <a:fillRect/>
            </a:stretch>
          </p:blipFill>
          <p:spPr>
            <a:xfrm>
              <a:off x="8807" y="95"/>
              <a:ext cx="1694" cy="1287"/>
            </a:xfrm>
            <a:prstGeom prst="rect">
              <a:avLst/>
            </a:prstGeom>
          </p:spPr>
        </p:pic>
        <p:sp>
          <p:nvSpPr>
            <p:cNvPr id="53" name="矩形 52"/>
            <p:cNvSpPr/>
            <p:nvPr>
              <p:custDataLst>
                <p:tags r:id="rId5"/>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pic>
        <p:nvPicPr>
          <p:cNvPr id="7174" name="图片 2" descr="dd0e88cf6e08174c83962602a5c72f41"/>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0062845" y="5517515"/>
            <a:ext cx="2130425" cy="1369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5" name="图片 4" descr="3b58f9183462905636822bc5575ae31f"/>
          <p:cNvPicPr>
            <a:picLocks noChangeAspect="1" noChangeArrowheads="1"/>
          </p:cNvPicPr>
          <p:nvPr>
            <p:custDataLst>
              <p:tags r:id="rId2"/>
            </p:custDataLst>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0417175" y="753745"/>
            <a:ext cx="1782445" cy="1818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Freeform 6"/>
          <p:cNvSpPr>
            <a:spLocks noChangeArrowheads="1"/>
          </p:cNvSpPr>
          <p:nvPr>
            <p:custDataLst>
              <p:tags r:id="rId3"/>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25605"/>
                                        </p:tgtEl>
                                        <p:attrNameLst>
                                          <p:attrName>style.visibility</p:attrName>
                                        </p:attrNameLst>
                                      </p:cBhvr>
                                      <p:to>
                                        <p:strVal val="visible"/>
                                      </p:to>
                                    </p:set>
                                    <p:animEffect transition="in" filter="fade">
                                      <p:cBhvr>
                                        <p:cTn id="15" dur="1000"/>
                                        <p:tgtEl>
                                          <p:spTgt spid="25605"/>
                                        </p:tgtEl>
                                      </p:cBhvr>
                                    </p:animEffect>
                                    <p:anim calcmode="lin" valueType="num">
                                      <p:cBhvr>
                                        <p:cTn id="16" dur="1000" fill="hold"/>
                                        <p:tgtEl>
                                          <p:spTgt spid="25605"/>
                                        </p:tgtEl>
                                        <p:attrNameLst>
                                          <p:attrName>ppt_x</p:attrName>
                                        </p:attrNameLst>
                                      </p:cBhvr>
                                      <p:tavLst>
                                        <p:tav tm="0">
                                          <p:val>
                                            <p:strVal val="#ppt_x"/>
                                          </p:val>
                                        </p:tav>
                                        <p:tav tm="100000">
                                          <p:val>
                                            <p:strVal val="#ppt_x"/>
                                          </p:val>
                                        </p:tav>
                                      </p:tavLst>
                                    </p:anim>
                                    <p:anim calcmode="lin" valueType="num">
                                      <p:cBhvr>
                                        <p:cTn id="17" dur="1000" fill="hold"/>
                                        <p:tgtEl>
                                          <p:spTgt spid="25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4">
            <a:extLst>
              <a:ext uri="{28A0092B-C50C-407E-A947-70E740481C1C}">
                <a14:useLocalDpi xmlns:a14="http://schemas.microsoft.com/office/drawing/2010/main" xmlns=""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2" descr="22"/>
          <p:cNvPicPr>
            <a:picLocks noChangeAspect="1" noChangeArrowheads="1"/>
          </p:cNvPicPr>
          <p:nvPr/>
        </p:nvPicPr>
        <p:blipFill>
          <a:blip r:embed="rId5">
            <a:extLst>
              <a:ext uri="{28A0092B-C50C-407E-A947-70E740481C1C}">
                <a14:useLocalDpi xmlns:a14="http://schemas.microsoft.com/office/drawing/2010/main" xmlns=""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述</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展</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自</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信</a:t>
              </a: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叁</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p>
        </p:txBody>
      </p:sp>
      <p:sp>
        <p:nvSpPr>
          <p:cNvPr id="7" name="左大括号 6"/>
          <p:cNvSpPr/>
          <p:nvPr/>
        </p:nvSpPr>
        <p:spPr>
          <a:xfrm>
            <a:off x="4440555" y="1393190"/>
            <a:ext cx="720090" cy="3703320"/>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3"/>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4"/>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一</a:t>
              </a:r>
              <a:r>
                <a:rPr lang="zh-CN" altLang="en-US" sz="2800" b="1" dirty="0" smtClean="0">
                  <a:solidFill>
                    <a:srgbClr val="FFFFFF"/>
                  </a:solidFill>
                  <a:latin typeface="微软雅黑" panose="020B0503020204020204" pitchFamily="34" charset="-122"/>
                  <a:ea typeface="微软雅黑" panose="020B0503020204020204" pitchFamily="34" charset="-122"/>
                </a:rPr>
                <a:t>、四川省文化</a:t>
              </a:r>
              <a:r>
                <a:rPr lang="zh-CN" altLang="en-US" sz="2800" b="1" dirty="0">
                  <a:solidFill>
                    <a:srgbClr val="FFFFFF"/>
                  </a:solidFill>
                  <a:latin typeface="微软雅黑" panose="020B0503020204020204" pitchFamily="34" charset="-122"/>
                  <a:ea typeface="微软雅黑" panose="020B0503020204020204" pitchFamily="34" charset="-122"/>
                </a:rPr>
                <a:t>艺术</a:t>
              </a:r>
            </a:p>
          </p:txBody>
        </p:sp>
        <p:sp>
          <p:nvSpPr>
            <p:cNvPr id="11274" name="Freeform 6"/>
            <p:cNvSpPr>
              <a:spLocks noChangeArrowheads="1"/>
            </p:cNvSpPr>
            <p:nvPr>
              <p:custDataLst>
                <p:tags r:id="rId5"/>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nvPicPr>
          <p:blipFill>
            <a:blip r:embed="rId8" cstate="print"/>
            <a:stretch>
              <a:fillRect/>
            </a:stretch>
          </p:blipFill>
          <p:spPr>
            <a:xfrm>
              <a:off x="8807" y="95"/>
              <a:ext cx="1694" cy="1287"/>
            </a:xfrm>
            <a:prstGeom prst="rect">
              <a:avLst/>
            </a:prstGeom>
          </p:spPr>
        </p:pic>
        <p:sp>
          <p:nvSpPr>
            <p:cNvPr id="53" name="矩形 52"/>
            <p:cNvSpPr/>
            <p:nvPr>
              <p:custDataLst>
                <p:tags r:id="rId2"/>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0" name="TextBox 4"/>
          <p:cNvSpPr txBox="1">
            <a:spLocks noChangeArrowheads="1"/>
          </p:cNvSpPr>
          <p:nvPr/>
        </p:nvSpPr>
        <p:spPr bwMode="auto">
          <a:xfrm>
            <a:off x="5325745" y="1196340"/>
            <a:ext cx="3782060"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（一）</a:t>
            </a:r>
            <a:r>
              <a:rPr lang="en-US" altLang="zh-CN" sz="2800" b="1" dirty="0">
                <a:solidFill>
                  <a:srgbClr val="FFFFFF"/>
                </a:solidFill>
                <a:latin typeface="微软雅黑" panose="020B0503020204020204" pitchFamily="34" charset="-122"/>
                <a:ea typeface="微软雅黑" panose="020B0503020204020204" pitchFamily="34" charset="-122"/>
              </a:rPr>
              <a:t>  </a:t>
            </a:r>
            <a:r>
              <a:rPr lang="zh-CN" altLang="en-US" sz="2800" b="1" smtClean="0">
                <a:solidFill>
                  <a:srgbClr val="FFFFFF"/>
                </a:solidFill>
                <a:latin typeface="微软雅黑" panose="020B0503020204020204" pitchFamily="34" charset="-122"/>
                <a:ea typeface="微软雅黑" panose="020B0503020204020204" pitchFamily="34" charset="-122"/>
              </a:rPr>
              <a:t>巴蜀文化</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04790" y="4436745"/>
            <a:ext cx="3759835" cy="73533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文学曲艺</a:t>
            </a: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p:stCondLst>
                                    <p:cond delay="0"/>
                                  </p:stCondLst>
                                  <p:childTnLst>
                                    <p:set>
                                      <p:cBhvr>
                                        <p:cTn id="17" dur="1000"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ldLvl="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6"/>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7"/>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一</a:t>
              </a:r>
              <a:r>
                <a:rPr lang="zh-CN" altLang="en-US" sz="2800" b="1" dirty="0" smtClean="0">
                  <a:solidFill>
                    <a:srgbClr val="FFFFFF"/>
                  </a:solidFill>
                  <a:latin typeface="微软雅黑" panose="020B0503020204020204" pitchFamily="34" charset="-122"/>
                  <a:ea typeface="微软雅黑" panose="020B0503020204020204" pitchFamily="34" charset="-122"/>
                </a:rPr>
                <a:t>、四川省文化</a:t>
              </a:r>
              <a:r>
                <a:rPr lang="zh-CN" altLang="en-US" sz="2800" b="1" dirty="0">
                  <a:solidFill>
                    <a:srgbClr val="FFFFFF"/>
                  </a:solidFill>
                  <a:latin typeface="微软雅黑" panose="020B0503020204020204" pitchFamily="34" charset="-122"/>
                  <a:ea typeface="微软雅黑" panose="020B0503020204020204" pitchFamily="34" charset="-122"/>
                </a:rPr>
                <a:t>艺术</a:t>
              </a:r>
            </a:p>
          </p:txBody>
        </p:sp>
        <p:sp>
          <p:nvSpPr>
            <p:cNvPr id="11274" name="Freeform 6"/>
            <p:cNvSpPr>
              <a:spLocks noChangeArrowheads="1"/>
            </p:cNvSpPr>
            <p:nvPr>
              <p:custDataLst>
                <p:tags r:id="rId8"/>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10" cstate="print"/>
            <a:stretch>
              <a:fillRect/>
            </a:stretch>
          </p:blipFill>
          <p:spPr>
            <a:xfrm>
              <a:off x="8807" y="95"/>
              <a:ext cx="1694" cy="1287"/>
            </a:xfrm>
            <a:prstGeom prst="rect">
              <a:avLst/>
            </a:prstGeom>
          </p:spPr>
        </p:pic>
        <p:sp>
          <p:nvSpPr>
            <p:cNvPr id="53" name="矩形 52"/>
            <p:cNvSpPr/>
            <p:nvPr>
              <p:custDataLst>
                <p:tags r:id="rId5"/>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grpSp>
        <p:nvGrpSpPr>
          <p:cNvPr id="2" name="组合 1"/>
          <p:cNvGrpSpPr/>
          <p:nvPr/>
        </p:nvGrpSpPr>
        <p:grpSpPr>
          <a:xfrm>
            <a:off x="538480" y="2675255"/>
            <a:ext cx="11205210" cy="3601720"/>
            <a:chOff x="1663" y="4267"/>
            <a:chExt cx="16830" cy="5672"/>
          </a:xfrm>
        </p:grpSpPr>
        <p:sp>
          <p:nvSpPr>
            <p:cNvPr id="219" name=" 219"/>
            <p:cNvSpPr/>
            <p:nvPr>
              <p:custDataLst>
                <p:tags r:id="rId2"/>
              </p:custDataLst>
            </p:nvPr>
          </p:nvSpPr>
          <p:spPr>
            <a:xfrm>
              <a:off x="1663" y="4289"/>
              <a:ext cx="16830" cy="5650"/>
            </a:xfrm>
            <a:prstGeom prst="roundRect">
              <a:avLst>
                <a:gd name="adj" fmla="val 50000"/>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483" name="Rectangle 3"/>
            <p:cNvSpPr>
              <a:spLocks noChangeArrowheads="1"/>
            </p:cNvSpPr>
            <p:nvPr>
              <p:custDataLst>
                <p:tags r:id="rId3"/>
              </p:custDataLst>
            </p:nvPr>
          </p:nvSpPr>
          <p:spPr bwMode="auto">
            <a:xfrm>
              <a:off x="2071" y="4267"/>
              <a:ext cx="15717" cy="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pPr>
              <a:r>
                <a:rPr lang="zh-CN" altLang="en-US" sz="2800" dirty="0" smtClean="0">
                  <a:solidFill>
                    <a:schemeClr val="bg1"/>
                  </a:solidFill>
                  <a:latin typeface="微软雅黑" pitchFamily="34" charset="-122"/>
                  <a:ea typeface="微软雅黑" pitchFamily="34" charset="-122"/>
                </a:rPr>
                <a:t>          巴蜀文化指四川盆地的地域文化。其中巴文化以四川省东北部地区（巴中、达州、阆中）为中心。巴人活动于四川东部、湖北西部、重庆三峡库区、陕西南部及贵州北部。巴文化国家重点保护遗址有罗家坝遗址、城坝遗址。蜀文化则由三个古族融合而成，以德阳、成都地区为中心。</a:t>
              </a:r>
              <a:endParaRPr lang="zh-CN" altLang="en-US" sz="2800" dirty="0">
                <a:solidFill>
                  <a:schemeClr val="bg1"/>
                </a:solidFill>
                <a:latin typeface="微软雅黑" pitchFamily="34" charset="-122"/>
                <a:ea typeface="微软雅黑" pitchFamily="34" charset="-122"/>
                <a:cs typeface="微软雅黑" panose="020B0503020204020204" pitchFamily="34" charset="-122"/>
              </a:endParaRPr>
            </a:p>
          </p:txBody>
        </p:sp>
      </p:grpSp>
      <p:sp>
        <p:nvSpPr>
          <p:cNvPr id="10" name="TextBox 4"/>
          <p:cNvSpPr txBox="1">
            <a:spLocks noChangeArrowheads="1"/>
          </p:cNvSpPr>
          <p:nvPr/>
        </p:nvSpPr>
        <p:spPr bwMode="auto">
          <a:xfrm>
            <a:off x="888365" y="1636395"/>
            <a:ext cx="3883025"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（一）</a:t>
            </a:r>
            <a:r>
              <a:rPr lang="en-US" altLang="zh-CN" sz="2800" b="1" dirty="0">
                <a:solidFill>
                  <a:srgbClr val="FFFFFF"/>
                </a:solidFill>
                <a:latin typeface="微软雅黑" panose="020B0503020204020204" pitchFamily="34" charset="-122"/>
                <a:ea typeface="微软雅黑" panose="020B0503020204020204" pitchFamily="34" charset="-122"/>
              </a:rPr>
              <a:t>  </a:t>
            </a:r>
            <a:r>
              <a:rPr lang="zh-CN" altLang="en-US" sz="2800" b="1" dirty="0" smtClean="0">
                <a:solidFill>
                  <a:srgbClr val="FFFFFF"/>
                </a:solidFill>
                <a:latin typeface="微软雅黑" panose="020B0503020204020204" pitchFamily="34" charset="-122"/>
                <a:ea typeface="微软雅黑" panose="020B0503020204020204" pitchFamily="34" charset="-122"/>
              </a:rPr>
              <a:t>巴蜀文化</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6"/>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7"/>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一</a:t>
              </a:r>
              <a:r>
                <a:rPr lang="zh-CN" altLang="en-US" sz="2800" b="1" dirty="0" smtClean="0">
                  <a:solidFill>
                    <a:srgbClr val="FFFFFF"/>
                  </a:solidFill>
                  <a:latin typeface="微软雅黑" panose="020B0503020204020204" pitchFamily="34" charset="-122"/>
                  <a:ea typeface="微软雅黑" panose="020B0503020204020204" pitchFamily="34" charset="-122"/>
                </a:rPr>
                <a:t>、四川省文化</a:t>
              </a:r>
              <a:r>
                <a:rPr lang="zh-CN" altLang="en-US" sz="2800" b="1" dirty="0">
                  <a:solidFill>
                    <a:srgbClr val="FFFFFF"/>
                  </a:solidFill>
                  <a:latin typeface="微软雅黑" panose="020B0503020204020204" pitchFamily="34" charset="-122"/>
                  <a:ea typeface="微软雅黑" panose="020B0503020204020204" pitchFamily="34" charset="-122"/>
                </a:rPr>
                <a:t>艺术</a:t>
              </a:r>
            </a:p>
          </p:txBody>
        </p:sp>
        <p:sp>
          <p:nvSpPr>
            <p:cNvPr id="11274" name="Freeform 6"/>
            <p:cNvSpPr>
              <a:spLocks noChangeArrowheads="1"/>
            </p:cNvSpPr>
            <p:nvPr>
              <p:custDataLst>
                <p:tags r:id="rId8"/>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10" cstate="print"/>
            <a:stretch>
              <a:fillRect/>
            </a:stretch>
          </p:blipFill>
          <p:spPr>
            <a:xfrm>
              <a:off x="8807" y="95"/>
              <a:ext cx="1694" cy="1287"/>
            </a:xfrm>
            <a:prstGeom prst="rect">
              <a:avLst/>
            </a:prstGeom>
          </p:spPr>
        </p:pic>
        <p:sp>
          <p:nvSpPr>
            <p:cNvPr id="53" name="矩形 52"/>
            <p:cNvSpPr/>
            <p:nvPr>
              <p:custDataLst>
                <p:tags r:id="rId5"/>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grpSp>
        <p:nvGrpSpPr>
          <p:cNvPr id="2" name="组合 1"/>
          <p:cNvGrpSpPr/>
          <p:nvPr/>
        </p:nvGrpSpPr>
        <p:grpSpPr>
          <a:xfrm>
            <a:off x="1056005" y="2723515"/>
            <a:ext cx="10687050" cy="3587750"/>
            <a:chOff x="1663" y="4289"/>
            <a:chExt cx="16830" cy="5650"/>
          </a:xfrm>
        </p:grpSpPr>
        <p:sp>
          <p:nvSpPr>
            <p:cNvPr id="219" name=" 219"/>
            <p:cNvSpPr/>
            <p:nvPr>
              <p:custDataLst>
                <p:tags r:id="rId2"/>
              </p:custDataLst>
            </p:nvPr>
          </p:nvSpPr>
          <p:spPr>
            <a:xfrm>
              <a:off x="1663" y="4289"/>
              <a:ext cx="16830" cy="5650"/>
            </a:xfrm>
            <a:prstGeom prst="roundRect">
              <a:avLst>
                <a:gd name="adj" fmla="val 50000"/>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483" name="Rectangle 3"/>
            <p:cNvSpPr>
              <a:spLocks noChangeArrowheads="1"/>
            </p:cNvSpPr>
            <p:nvPr>
              <p:custDataLst>
                <p:tags r:id="rId3"/>
              </p:custDataLst>
            </p:nvPr>
          </p:nvSpPr>
          <p:spPr bwMode="auto">
            <a:xfrm>
              <a:off x="2606" y="4421"/>
              <a:ext cx="14870" cy="54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2800" dirty="0" smtClean="0">
                  <a:solidFill>
                    <a:schemeClr val="bg1"/>
                  </a:solidFill>
                  <a:latin typeface="微软雅黑" pitchFamily="34" charset="-122"/>
                  <a:ea typeface="微软雅黑" pitchFamily="34" charset="-122"/>
                </a:rPr>
                <a:t>       四川曲艺起源甚早，在四川东汉墓中出土的各种类</a:t>
              </a:r>
              <a:endParaRPr lang="en-US" altLang="zh-CN" sz="2800" dirty="0" smtClean="0">
                <a:solidFill>
                  <a:schemeClr val="bg1"/>
                </a:solidFill>
                <a:latin typeface="微软雅黑" pitchFamily="34" charset="-122"/>
                <a:ea typeface="微软雅黑" pitchFamily="34" charset="-122"/>
              </a:endParaRPr>
            </a:p>
            <a:p>
              <a:pPr>
                <a:lnSpc>
                  <a:spcPct val="150000"/>
                </a:lnSpc>
              </a:pPr>
              <a:r>
                <a:rPr lang="zh-CN" altLang="en-US" sz="2800" dirty="0" smtClean="0">
                  <a:solidFill>
                    <a:schemeClr val="bg1"/>
                  </a:solidFill>
                  <a:latin typeface="微软雅黑" pitchFamily="34" charset="-122"/>
                  <a:ea typeface="微软雅黑" pitchFamily="34" charset="-122"/>
                </a:rPr>
                <a:t>型的说唱艺术陶俑，表情诙谐，神态逼真，表明了那个时</a:t>
              </a:r>
              <a:endParaRPr lang="en-US" altLang="zh-CN" sz="2800" dirty="0" smtClean="0">
                <a:solidFill>
                  <a:schemeClr val="bg1"/>
                </a:solidFill>
                <a:latin typeface="微软雅黑" pitchFamily="34" charset="-122"/>
                <a:ea typeface="微软雅黑" pitchFamily="34" charset="-122"/>
              </a:endParaRPr>
            </a:p>
            <a:p>
              <a:pPr>
                <a:lnSpc>
                  <a:spcPct val="150000"/>
                </a:lnSpc>
              </a:pPr>
              <a:r>
                <a:rPr lang="zh-CN" altLang="en-US" sz="2800" dirty="0" smtClean="0">
                  <a:solidFill>
                    <a:schemeClr val="bg1"/>
                  </a:solidFill>
                  <a:latin typeface="微软雅黑" pitchFamily="34" charset="-122"/>
                  <a:ea typeface="微软雅黑" pitchFamily="34" charset="-122"/>
                </a:rPr>
                <a:t>期曲艺的普及和成熟。川剧也称“川戏”，大约产生于清</a:t>
              </a:r>
              <a:endParaRPr lang="en-US" altLang="zh-CN" sz="2800" dirty="0" smtClean="0">
                <a:solidFill>
                  <a:schemeClr val="bg1"/>
                </a:solidFill>
                <a:latin typeface="微软雅黑" pitchFamily="34" charset="-122"/>
                <a:ea typeface="微软雅黑" pitchFamily="34" charset="-122"/>
              </a:endParaRPr>
            </a:p>
            <a:p>
              <a:pPr>
                <a:lnSpc>
                  <a:spcPct val="150000"/>
                </a:lnSpc>
              </a:pPr>
              <a:r>
                <a:rPr lang="zh-CN" altLang="en-US" sz="2800" dirty="0" smtClean="0">
                  <a:solidFill>
                    <a:schemeClr val="bg1"/>
                  </a:solidFill>
                  <a:latin typeface="微软雅黑" pitchFamily="34" charset="-122"/>
                  <a:ea typeface="微软雅黑" pitchFamily="34" charset="-122"/>
                </a:rPr>
                <a:t>乾隆年间。川剧表演中最引人注目的独门特技是“变脸”</a:t>
              </a:r>
              <a:endParaRPr lang="en-US" altLang="zh-CN" sz="2800" dirty="0" smtClean="0">
                <a:solidFill>
                  <a:schemeClr val="bg1"/>
                </a:solidFill>
                <a:latin typeface="微软雅黑" pitchFamily="34" charset="-122"/>
                <a:ea typeface="微软雅黑" pitchFamily="34" charset="-122"/>
              </a:endParaRPr>
            </a:p>
            <a:p>
              <a:pPr>
                <a:lnSpc>
                  <a:spcPct val="150000"/>
                </a:lnSpc>
              </a:pPr>
              <a:r>
                <a:rPr lang="zh-CN" altLang="en-US" sz="2800" dirty="0" smtClean="0">
                  <a:solidFill>
                    <a:schemeClr val="bg1"/>
                  </a:solidFill>
                  <a:latin typeface="微软雅黑" pitchFamily="34" charset="-122"/>
                  <a:ea typeface="微软雅黑" pitchFamily="34" charset="-122"/>
                </a:rPr>
                <a:t>“吐火”“滚灯”等。</a:t>
              </a:r>
              <a:endParaRPr lang="zh-CN" altLang="en-US" sz="2800" dirty="0">
                <a:solidFill>
                  <a:schemeClr val="bg1"/>
                </a:solidFill>
                <a:latin typeface="微软雅黑" pitchFamily="34" charset="-122"/>
                <a:ea typeface="微软雅黑" pitchFamily="34" charset="-122"/>
              </a:endParaRPr>
            </a:p>
          </p:txBody>
        </p:sp>
      </p:grpSp>
      <p:sp>
        <p:nvSpPr>
          <p:cNvPr id="10" name="TextBox 4"/>
          <p:cNvSpPr txBox="1">
            <a:spLocks noChangeArrowheads="1"/>
          </p:cNvSpPr>
          <p:nvPr/>
        </p:nvSpPr>
        <p:spPr bwMode="auto">
          <a:xfrm>
            <a:off x="888365" y="1636395"/>
            <a:ext cx="3883025"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文学曲艺</a:t>
            </a: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p>
        </p:txBody>
      </p:sp>
      <p:sp>
        <p:nvSpPr>
          <p:cNvPr id="7" name="左大括号 6"/>
          <p:cNvSpPr/>
          <p:nvPr/>
        </p:nvSpPr>
        <p:spPr>
          <a:xfrm>
            <a:off x="4440555" y="1120775"/>
            <a:ext cx="720090" cy="3975735"/>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3"/>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4"/>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二</a:t>
              </a:r>
              <a:r>
                <a:rPr lang="zh-CN" altLang="en-US" sz="2800" b="1" dirty="0" smtClean="0">
                  <a:solidFill>
                    <a:srgbClr val="FFFFFF"/>
                  </a:solidFill>
                  <a:latin typeface="微软雅黑" panose="020B0503020204020204" pitchFamily="34" charset="-122"/>
                  <a:ea typeface="微软雅黑" panose="020B0503020204020204" pitchFamily="34" charset="-122"/>
                </a:rPr>
                <a:t>、四川省旅游资源</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5"/>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nvPicPr>
          <p:blipFill>
            <a:blip r:embed="rId8" cstate="print"/>
            <a:stretch>
              <a:fillRect/>
            </a:stretch>
          </p:blipFill>
          <p:spPr>
            <a:xfrm>
              <a:off x="8807" y="95"/>
              <a:ext cx="1694" cy="1287"/>
            </a:xfrm>
            <a:prstGeom prst="rect">
              <a:avLst/>
            </a:prstGeom>
          </p:spPr>
        </p:pic>
        <p:sp>
          <p:nvSpPr>
            <p:cNvPr id="53" name="矩形 52"/>
            <p:cNvSpPr/>
            <p:nvPr>
              <p:custDataLst>
                <p:tags r:id="rId2"/>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0" name="TextBox 4"/>
          <p:cNvSpPr txBox="1">
            <a:spLocks noChangeArrowheads="1"/>
          </p:cNvSpPr>
          <p:nvPr/>
        </p:nvSpPr>
        <p:spPr bwMode="auto">
          <a:xfrm>
            <a:off x="5325745" y="982345"/>
            <a:ext cx="6514465"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（一）</a:t>
            </a:r>
            <a:r>
              <a:rPr lang="en-US" altLang="zh-CN" sz="2800" b="1" dirty="0">
                <a:solidFill>
                  <a:srgbClr val="FFFFFF"/>
                </a:solidFill>
                <a:latin typeface="微软雅黑" panose="020B0503020204020204" pitchFamily="34" charset="-122"/>
                <a:ea typeface="微软雅黑" panose="020B0503020204020204" pitchFamily="34" charset="-122"/>
              </a:rPr>
              <a:t>  </a:t>
            </a:r>
            <a:r>
              <a:rPr lang="zh-CN" altLang="en-US" sz="2800" b="1" dirty="0" smtClean="0">
                <a:solidFill>
                  <a:srgbClr val="FFFFFF"/>
                </a:solidFill>
                <a:latin typeface="微软雅黑" panose="020B0503020204020204" pitchFamily="34" charset="-122"/>
                <a:ea typeface="微软雅黑" panose="020B0503020204020204" pitchFamily="34" charset="-122"/>
              </a:rPr>
              <a:t>乐山大佛（</a:t>
            </a:r>
            <a:r>
              <a:rPr lang="zh-CN" altLang="en-US" sz="2800" b="1" dirty="0">
                <a:solidFill>
                  <a:srgbClr val="FFFFFF"/>
                </a:solidFill>
                <a:latin typeface="微软雅黑" panose="020B0503020204020204" pitchFamily="34" charset="-122"/>
                <a:ea typeface="微软雅黑" panose="020B0503020204020204" pitchFamily="34" charset="-122"/>
              </a:rPr>
              <a:t>世文遗、</a:t>
            </a:r>
            <a:r>
              <a:rPr lang="en-US" altLang="zh-CN" sz="2800" b="1" dirty="0">
                <a:solidFill>
                  <a:srgbClr val="FFFFFF"/>
                </a:solidFill>
                <a:latin typeface="微软雅黑" panose="020B0503020204020204" pitchFamily="34" charset="-122"/>
                <a:ea typeface="微软雅黑" panose="020B0503020204020204" pitchFamily="34" charset="-122"/>
              </a:rPr>
              <a:t>5A</a:t>
            </a:r>
            <a:r>
              <a:rPr lang="zh-CN" altLang="en-US" sz="2800" b="1" dirty="0">
                <a:solidFill>
                  <a:srgbClr val="FFFFFF"/>
                </a:solidFill>
                <a:latin typeface="微软雅黑" panose="020B0503020204020204" pitchFamily="34" charset="-122"/>
                <a:ea typeface="微软雅黑" panose="020B0503020204020204" pitchFamily="34" charset="-122"/>
              </a:rPr>
              <a:t>）</a:t>
            </a:r>
          </a:p>
        </p:txBody>
      </p:sp>
      <p:sp>
        <p:nvSpPr>
          <p:cNvPr id="11" name="TextBox 4"/>
          <p:cNvSpPr txBox="1">
            <a:spLocks noChangeArrowheads="1"/>
          </p:cNvSpPr>
          <p:nvPr/>
        </p:nvSpPr>
        <p:spPr bwMode="auto">
          <a:xfrm>
            <a:off x="5326380" y="2276475"/>
            <a:ext cx="6514465" cy="73533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（二）</a:t>
            </a:r>
            <a:r>
              <a:rPr lang="en-US" altLang="zh-CN" sz="2800" b="1" dirty="0">
                <a:solidFill>
                  <a:srgbClr val="FFFFFF"/>
                </a:solidFill>
                <a:latin typeface="微软雅黑" panose="020B0503020204020204" pitchFamily="34" charset="-122"/>
                <a:ea typeface="微软雅黑" panose="020B0503020204020204" pitchFamily="34" charset="-122"/>
              </a:rPr>
              <a:t>  </a:t>
            </a:r>
            <a:r>
              <a:rPr lang="zh-CN" altLang="en-US" sz="2800" b="1" dirty="0" smtClean="0">
                <a:solidFill>
                  <a:srgbClr val="FFFFFF"/>
                </a:solidFill>
                <a:latin typeface="微软雅黑" panose="020B0503020204020204" pitchFamily="34" charset="-122"/>
                <a:ea typeface="微软雅黑" panose="020B0503020204020204" pitchFamily="34" charset="-122"/>
              </a:rPr>
              <a:t>都江堰（</a:t>
            </a:r>
            <a:r>
              <a:rPr lang="zh-CN" altLang="en-US" sz="2800" b="1" dirty="0" smtClean="0">
                <a:solidFill>
                  <a:srgbClr val="FFFFFF"/>
                </a:solidFill>
                <a:latin typeface="微软雅黑" panose="020B0503020204020204" pitchFamily="34" charset="-122"/>
                <a:ea typeface="微软雅黑" panose="020B0503020204020204" pitchFamily="34" charset="-122"/>
              </a:rPr>
              <a:t>世双遗</a:t>
            </a:r>
            <a:r>
              <a:rPr lang="zh-CN" altLang="en-US" sz="2800" b="1" dirty="0">
                <a:solidFill>
                  <a:srgbClr val="FFFFFF"/>
                </a:solidFill>
                <a:latin typeface="微软雅黑" panose="020B0503020204020204" pitchFamily="34" charset="-122"/>
                <a:ea typeface="微软雅黑" panose="020B0503020204020204" pitchFamily="34" charset="-122"/>
              </a:rPr>
              <a:t>、</a:t>
            </a:r>
            <a:r>
              <a:rPr lang="en-US" altLang="zh-CN" sz="2800" b="1" dirty="0">
                <a:solidFill>
                  <a:srgbClr val="FFFFFF"/>
                </a:solidFill>
                <a:latin typeface="微软雅黑" panose="020B0503020204020204" pitchFamily="34" charset="-122"/>
                <a:ea typeface="微软雅黑" panose="020B0503020204020204" pitchFamily="34" charset="-122"/>
              </a:rPr>
              <a:t>5A</a:t>
            </a:r>
            <a:r>
              <a:rPr lang="zh-CN" altLang="en-US" sz="2800" b="1" dirty="0">
                <a:solidFill>
                  <a:srgbClr val="FFFFFF"/>
                </a:solidFill>
                <a:latin typeface="微软雅黑" panose="020B0503020204020204" pitchFamily="34" charset="-122"/>
                <a:ea typeface="微软雅黑" panose="020B0503020204020204" pitchFamily="34" charset="-122"/>
              </a:rPr>
              <a:t>）</a:t>
            </a:r>
          </a:p>
        </p:txBody>
      </p:sp>
      <p:sp>
        <p:nvSpPr>
          <p:cNvPr id="4" name="TextBox 4"/>
          <p:cNvSpPr txBox="1">
            <a:spLocks noChangeArrowheads="1"/>
          </p:cNvSpPr>
          <p:nvPr/>
        </p:nvSpPr>
        <p:spPr bwMode="auto">
          <a:xfrm>
            <a:off x="5319395" y="3500120"/>
            <a:ext cx="6524625" cy="73533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（三）</a:t>
            </a:r>
            <a:r>
              <a:rPr lang="en-US" altLang="zh-CN" sz="2800" b="1" dirty="0">
                <a:solidFill>
                  <a:srgbClr val="FFFFFF"/>
                </a:solidFill>
                <a:latin typeface="微软雅黑" panose="020B0503020204020204" pitchFamily="34" charset="-122"/>
                <a:ea typeface="微软雅黑" panose="020B0503020204020204" pitchFamily="34" charset="-122"/>
              </a:rPr>
              <a:t>  </a:t>
            </a:r>
            <a:r>
              <a:rPr lang="zh-CN" altLang="en-US" sz="2800" b="1" dirty="0" smtClean="0">
                <a:solidFill>
                  <a:srgbClr val="FFFFFF"/>
                </a:solidFill>
                <a:latin typeface="微软雅黑" panose="020B0503020204020204" pitchFamily="34" charset="-122"/>
                <a:ea typeface="微软雅黑" panose="020B0503020204020204" pitchFamily="34" charset="-122"/>
              </a:rPr>
              <a:t>广安市邓小平故里（</a:t>
            </a:r>
            <a:r>
              <a:rPr lang="en-US" altLang="zh-CN" sz="2800" b="1" dirty="0">
                <a:solidFill>
                  <a:srgbClr val="FFFFFF"/>
                </a:solidFill>
                <a:latin typeface="微软雅黑" panose="020B0503020204020204" pitchFamily="34" charset="-122"/>
                <a:ea typeface="微软雅黑" panose="020B0503020204020204" pitchFamily="34" charset="-122"/>
              </a:rPr>
              <a:t>5A</a:t>
            </a:r>
            <a:r>
              <a:rPr lang="zh-CN" altLang="en-US" sz="2800" b="1" dirty="0">
                <a:solidFill>
                  <a:srgbClr val="FFFFFF"/>
                </a:solidFill>
                <a:latin typeface="微软雅黑" panose="020B0503020204020204" pitchFamily="34" charset="-122"/>
                <a:ea typeface="微软雅黑" panose="020B0503020204020204" pitchFamily="34" charset="-122"/>
              </a:rPr>
              <a:t>）</a:t>
            </a:r>
          </a:p>
        </p:txBody>
      </p:sp>
      <p:sp>
        <p:nvSpPr>
          <p:cNvPr id="5" name="TextBox 4"/>
          <p:cNvSpPr txBox="1">
            <a:spLocks noChangeArrowheads="1"/>
          </p:cNvSpPr>
          <p:nvPr/>
        </p:nvSpPr>
        <p:spPr bwMode="auto">
          <a:xfrm>
            <a:off x="5326380" y="4725035"/>
            <a:ext cx="6517640" cy="73533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（四）</a:t>
            </a:r>
            <a:r>
              <a:rPr lang="en-US" altLang="zh-CN" sz="2800" b="1" dirty="0">
                <a:solidFill>
                  <a:srgbClr val="FFFFFF"/>
                </a:solidFill>
                <a:latin typeface="微软雅黑" panose="020B0503020204020204" pitchFamily="34" charset="-122"/>
                <a:ea typeface="微软雅黑" panose="020B0503020204020204" pitchFamily="34" charset="-122"/>
              </a:rPr>
              <a:t>  </a:t>
            </a:r>
            <a:r>
              <a:rPr lang="zh-CN" altLang="en-US" sz="2800" b="1" dirty="0" smtClean="0">
                <a:solidFill>
                  <a:srgbClr val="FFFFFF"/>
                </a:solidFill>
                <a:latin typeface="微软雅黑" panose="020B0503020204020204" pitchFamily="34" charset="-122"/>
                <a:ea typeface="微软雅黑" panose="020B0503020204020204" pitchFamily="34" charset="-122"/>
              </a:rPr>
              <a:t>九寨沟（世自遗、 </a:t>
            </a:r>
            <a:r>
              <a:rPr lang="en-US" altLang="zh-CN" sz="2800" b="1" dirty="0" smtClean="0">
                <a:solidFill>
                  <a:srgbClr val="FFFFFF"/>
                </a:solidFill>
                <a:latin typeface="微软雅黑" panose="020B0503020204020204" pitchFamily="34" charset="-122"/>
                <a:ea typeface="微软雅黑" panose="020B0503020204020204" pitchFamily="34" charset="-122"/>
              </a:rPr>
              <a:t>5A</a:t>
            </a:r>
            <a:r>
              <a:rPr lang="zh-CN" altLang="en-US" sz="2800" b="1" dirty="0">
                <a:solidFill>
                  <a:srgbClr val="FFFFFF"/>
                </a:solidFill>
                <a:latin typeface="微软雅黑" panose="020B0503020204020204" pitchFamily="34" charset="-122"/>
                <a:ea typeface="微软雅黑" panose="020B0503020204020204" pitchFamily="34" charset="-122"/>
              </a:rPr>
              <a:t>）</a:t>
            </a: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000"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000"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000"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ldLvl="0" animBg="1"/>
      <p:bldP spid="11"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30"/>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31"/>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二</a:t>
              </a:r>
              <a:r>
                <a:rPr lang="zh-CN" altLang="en-US" sz="2800" b="1" dirty="0" smtClean="0">
                  <a:solidFill>
                    <a:srgbClr val="FFFFFF"/>
                  </a:solidFill>
                  <a:latin typeface="微软雅黑" panose="020B0503020204020204" pitchFamily="34" charset="-122"/>
                  <a:ea typeface="微软雅黑" panose="020B0503020204020204" pitchFamily="34" charset="-122"/>
                </a:rPr>
                <a:t>、四川省旅游资源</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2"/>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28"/>
              </p:custDataLst>
            </p:nvPr>
          </p:nvPicPr>
          <p:blipFill>
            <a:blip r:embed="rId34" cstate="print"/>
            <a:stretch>
              <a:fillRect/>
            </a:stretch>
          </p:blipFill>
          <p:spPr>
            <a:xfrm>
              <a:off x="8807" y="95"/>
              <a:ext cx="1694" cy="1287"/>
            </a:xfrm>
            <a:prstGeom prst="rect">
              <a:avLst/>
            </a:prstGeom>
          </p:spPr>
        </p:pic>
        <p:sp>
          <p:nvSpPr>
            <p:cNvPr id="53" name="矩形 52"/>
            <p:cNvSpPr/>
            <p:nvPr>
              <p:custDataLst>
                <p:tags r:id="rId29"/>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0" name="TextBox 4"/>
          <p:cNvSpPr txBox="1">
            <a:spLocks noChangeArrowheads="1"/>
          </p:cNvSpPr>
          <p:nvPr/>
        </p:nvSpPr>
        <p:spPr bwMode="auto">
          <a:xfrm>
            <a:off x="192405" y="1626870"/>
            <a:ext cx="3883025"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（一</a:t>
            </a:r>
            <a:r>
              <a:rPr lang="zh-CN" altLang="en-US" sz="2800" b="1" dirty="0" smtClean="0">
                <a:solidFill>
                  <a:srgbClr val="FFFFFF"/>
                </a:solidFill>
                <a:latin typeface="微软雅黑" panose="020B0503020204020204" pitchFamily="34" charset="-122"/>
                <a:ea typeface="微软雅黑" panose="020B0503020204020204" pitchFamily="34" charset="-122"/>
              </a:rPr>
              <a:t>）乐山大佛</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1"/>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26"/>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27"/>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21"/>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24"/>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25"/>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22"/>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23"/>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7"/>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8"/>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5"/>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6"/>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6"/>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7"/>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10"/>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11"/>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8"/>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9"/>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
            </p:custDataLst>
          </p:nvPr>
        </p:nvSpPr>
        <p:spPr bwMode="auto">
          <a:xfrm>
            <a:off x="5445760" y="2893695"/>
            <a:ext cx="1975485" cy="319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solidFill>
                <a:latin typeface="微软雅黑" pitchFamily="34" charset="-122"/>
                <a:ea typeface="微软雅黑" pitchFamily="34" charset="-122"/>
              </a:rPr>
              <a:t>乐山大佛又名凌云大佛，位于四川省乐山市南岷江东岸凌云寺侧，，大佛为弥勒佛坐像，通高</a:t>
            </a:r>
            <a:r>
              <a:rPr lang="en-US" sz="2000" dirty="0" smtClean="0">
                <a:solidFill>
                  <a:schemeClr val="bg1"/>
                </a:solidFill>
                <a:latin typeface="微软雅黑" pitchFamily="34" charset="-122"/>
                <a:ea typeface="微软雅黑" pitchFamily="34" charset="-122"/>
              </a:rPr>
              <a:t>71</a:t>
            </a:r>
            <a:r>
              <a:rPr lang="zh-CN" altLang="en-US" sz="2000" dirty="0" smtClean="0">
                <a:solidFill>
                  <a:schemeClr val="bg1"/>
                </a:solidFill>
                <a:latin typeface="微软雅黑" pitchFamily="34" charset="-122"/>
                <a:ea typeface="微软雅黑" pitchFamily="34" charset="-122"/>
              </a:rPr>
              <a:t>米，是中国最大的一尊摩崖石刻造像。</a:t>
            </a:r>
            <a:endParaRPr lang="zh-CN" altLang="en-US" sz="2000" dirty="0">
              <a:solidFill>
                <a:schemeClr val="bg1"/>
              </a:solidFill>
              <a:latin typeface="微软雅黑" pitchFamily="34" charset="-122"/>
              <a:ea typeface="微软雅黑" pitchFamily="34" charset="-122"/>
              <a:cs typeface="微软雅黑" panose="020B0503020204020204" pitchFamily="34" charset="-122"/>
            </a:endParaRPr>
          </a:p>
        </p:txBody>
      </p:sp>
      <p:sp>
        <p:nvSpPr>
          <p:cNvPr id="17417" name="文本框 2"/>
          <p:cNvSpPr txBox="1">
            <a:spLocks noChangeArrowheads="1"/>
          </p:cNvSpPr>
          <p:nvPr>
            <p:custDataLst>
              <p:tags r:id="rId3"/>
            </p:custDataLst>
          </p:nvPr>
        </p:nvSpPr>
        <p:spPr bwMode="auto">
          <a:xfrm>
            <a:off x="7524750" y="2850515"/>
            <a:ext cx="2261235" cy="34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smtClean="0">
                <a:solidFill>
                  <a:srgbClr val="86975F"/>
                </a:solidFill>
                <a:latin typeface="微软雅黑" pitchFamily="34" charset="-122"/>
                <a:ea typeface="微软雅黑" pitchFamily="34" charset="-122"/>
              </a:rPr>
              <a:t>乐山大佛开凿于唐代开元元年（</a:t>
            </a:r>
            <a:r>
              <a:rPr lang="en-US" sz="2000" dirty="0" smtClean="0">
                <a:solidFill>
                  <a:srgbClr val="86975F"/>
                </a:solidFill>
                <a:latin typeface="微软雅黑" pitchFamily="34" charset="-122"/>
                <a:ea typeface="微软雅黑" pitchFamily="34" charset="-122"/>
              </a:rPr>
              <a:t>713</a:t>
            </a:r>
            <a:r>
              <a:rPr lang="zh-CN" altLang="en-US" sz="2000" dirty="0" smtClean="0">
                <a:solidFill>
                  <a:srgbClr val="86975F"/>
                </a:solidFill>
                <a:latin typeface="微软雅黑" pitchFamily="34" charset="-122"/>
                <a:ea typeface="微软雅黑" pitchFamily="34" charset="-122"/>
              </a:rPr>
              <a:t>年），完成于贞元十九年（</a:t>
            </a:r>
            <a:r>
              <a:rPr lang="en-US" sz="2000" dirty="0" smtClean="0">
                <a:solidFill>
                  <a:srgbClr val="86975F"/>
                </a:solidFill>
                <a:latin typeface="微软雅黑" pitchFamily="34" charset="-122"/>
                <a:ea typeface="微软雅黑" pitchFamily="34" charset="-122"/>
              </a:rPr>
              <a:t>803</a:t>
            </a:r>
            <a:r>
              <a:rPr lang="zh-CN" altLang="en-US" sz="2000" dirty="0" smtClean="0">
                <a:solidFill>
                  <a:srgbClr val="86975F"/>
                </a:solidFill>
                <a:latin typeface="微软雅黑" pitchFamily="34" charset="-122"/>
                <a:ea typeface="微软雅黑" pitchFamily="34" charset="-122"/>
              </a:rPr>
              <a:t>年），历时约九十年。</a:t>
            </a:r>
          </a:p>
          <a:p>
            <a:r>
              <a:rPr lang="zh-CN" altLang="en-US" sz="2000" dirty="0" smtClean="0">
                <a:solidFill>
                  <a:srgbClr val="86975F"/>
                </a:solidFill>
                <a:latin typeface="微软雅黑" pitchFamily="34" charset="-122"/>
                <a:ea typeface="微软雅黑" pitchFamily="34" charset="-122"/>
              </a:rPr>
              <a:t>乐山大佛和凌云山、乌尤山、巨形卧佛等景点组成的乐山大佛景区属于国家</a:t>
            </a:r>
            <a:r>
              <a:rPr lang="en-US" sz="2000" dirty="0" smtClean="0">
                <a:solidFill>
                  <a:srgbClr val="86975F"/>
                </a:solidFill>
                <a:latin typeface="微软雅黑" pitchFamily="34" charset="-122"/>
                <a:ea typeface="微软雅黑" pitchFamily="34" charset="-122"/>
              </a:rPr>
              <a:t>5A</a:t>
            </a:r>
            <a:r>
              <a:rPr lang="zh-CN" altLang="en-US" sz="2000" dirty="0" smtClean="0">
                <a:solidFill>
                  <a:srgbClr val="86975F"/>
                </a:solidFill>
                <a:latin typeface="微软雅黑" pitchFamily="34" charset="-122"/>
                <a:ea typeface="微软雅黑" pitchFamily="34" charset="-122"/>
              </a:rPr>
              <a:t>级旅游景区。</a:t>
            </a:r>
            <a:endParaRPr lang="zh-CN" altLang="en-US" sz="2000" dirty="0">
              <a:solidFill>
                <a:srgbClr val="86975F"/>
              </a:solidFill>
              <a:latin typeface="微软雅黑" pitchFamily="34" charset="-122"/>
              <a:ea typeface="微软雅黑" pitchFamily="34" charset="-122"/>
            </a:endParaRPr>
          </a:p>
        </p:txBody>
      </p:sp>
      <p:sp>
        <p:nvSpPr>
          <p:cNvPr id="17418" name="文本框 3"/>
          <p:cNvSpPr txBox="1">
            <a:spLocks noChangeArrowheads="1"/>
          </p:cNvSpPr>
          <p:nvPr>
            <p:custDataLst>
              <p:tags r:id="rId4"/>
            </p:custDataLst>
          </p:nvPr>
        </p:nvSpPr>
        <p:spPr bwMode="auto">
          <a:xfrm>
            <a:off x="9957318" y="2857496"/>
            <a:ext cx="2068830"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smtClean="0">
                <a:solidFill>
                  <a:schemeClr val="bg1"/>
                </a:solidFill>
                <a:latin typeface="微软雅黑" pitchFamily="34" charset="-122"/>
                <a:ea typeface="微软雅黑" pitchFamily="34" charset="-122"/>
              </a:rPr>
              <a:t>大佛通高</a:t>
            </a:r>
            <a:r>
              <a:rPr lang="en-US" sz="2000" dirty="0" smtClean="0">
                <a:solidFill>
                  <a:schemeClr val="bg1"/>
                </a:solidFill>
                <a:latin typeface="微软雅黑" pitchFamily="34" charset="-122"/>
                <a:ea typeface="微软雅黑" pitchFamily="34" charset="-122"/>
              </a:rPr>
              <a:t>71</a:t>
            </a:r>
            <a:r>
              <a:rPr lang="zh-CN" altLang="en-US" sz="2000" dirty="0" smtClean="0">
                <a:solidFill>
                  <a:schemeClr val="bg1"/>
                </a:solidFill>
                <a:latin typeface="微软雅黑" pitchFamily="34" charset="-122"/>
                <a:ea typeface="微软雅黑" pitchFamily="34" charset="-122"/>
              </a:rPr>
              <a:t>米，头高</a:t>
            </a:r>
            <a:r>
              <a:rPr lang="en-US" sz="2000" dirty="0" smtClean="0">
                <a:solidFill>
                  <a:schemeClr val="bg1"/>
                </a:solidFill>
                <a:latin typeface="微软雅黑" pitchFamily="34" charset="-122"/>
                <a:ea typeface="微软雅黑" pitchFamily="34" charset="-122"/>
              </a:rPr>
              <a:t>14.7</a:t>
            </a:r>
            <a:r>
              <a:rPr lang="zh-CN" altLang="en-US" sz="2000" dirty="0" smtClean="0">
                <a:solidFill>
                  <a:schemeClr val="bg1"/>
                </a:solidFill>
                <a:latin typeface="微软雅黑" pitchFamily="34" charset="-122"/>
                <a:ea typeface="微软雅黑" pitchFamily="34" charset="-122"/>
              </a:rPr>
              <a:t>米，头宽</a:t>
            </a:r>
            <a:r>
              <a:rPr lang="en-US" sz="2000" dirty="0" smtClean="0">
                <a:solidFill>
                  <a:schemeClr val="bg1"/>
                </a:solidFill>
                <a:latin typeface="微软雅黑" pitchFamily="34" charset="-122"/>
                <a:ea typeface="微软雅黑" pitchFamily="34" charset="-122"/>
              </a:rPr>
              <a:t>10</a:t>
            </a:r>
            <a:r>
              <a:rPr lang="zh-CN" altLang="en-US" sz="2000" dirty="0" smtClean="0">
                <a:solidFill>
                  <a:schemeClr val="bg1"/>
                </a:solidFill>
                <a:latin typeface="微软雅黑" pitchFamily="34" charset="-122"/>
                <a:ea typeface="微软雅黑" pitchFamily="34" charset="-122"/>
              </a:rPr>
              <a:t>米，发髻</a:t>
            </a:r>
            <a:r>
              <a:rPr lang="en-US" sz="2000" dirty="0" smtClean="0">
                <a:solidFill>
                  <a:schemeClr val="bg1"/>
                </a:solidFill>
                <a:latin typeface="微软雅黑" pitchFamily="34" charset="-122"/>
                <a:ea typeface="微软雅黑" pitchFamily="34" charset="-122"/>
              </a:rPr>
              <a:t>1051</a:t>
            </a:r>
            <a:r>
              <a:rPr lang="zh-CN" altLang="en-US" sz="2000" dirty="0" smtClean="0">
                <a:solidFill>
                  <a:schemeClr val="bg1"/>
                </a:solidFill>
                <a:latin typeface="微软雅黑" pitchFamily="34" charset="-122"/>
                <a:ea typeface="微软雅黑" pitchFamily="34" charset="-122"/>
              </a:rPr>
              <a:t>个，耳长</a:t>
            </a:r>
            <a:r>
              <a:rPr lang="en-US" sz="2000" dirty="0" smtClean="0">
                <a:solidFill>
                  <a:schemeClr val="bg1"/>
                </a:solidFill>
                <a:latin typeface="微软雅黑" pitchFamily="34" charset="-122"/>
                <a:ea typeface="微软雅黑" pitchFamily="34" charset="-122"/>
              </a:rPr>
              <a:t>7</a:t>
            </a:r>
            <a:r>
              <a:rPr lang="zh-CN" altLang="en-US" sz="2000" dirty="0" smtClean="0">
                <a:solidFill>
                  <a:schemeClr val="bg1"/>
                </a:solidFill>
                <a:latin typeface="微软雅黑" pitchFamily="34" charset="-122"/>
                <a:ea typeface="微软雅黑" pitchFamily="34" charset="-122"/>
              </a:rPr>
              <a:t>米，鼻长</a:t>
            </a:r>
            <a:r>
              <a:rPr lang="en-US" sz="2000" dirty="0" smtClean="0">
                <a:solidFill>
                  <a:schemeClr val="bg1"/>
                </a:solidFill>
                <a:latin typeface="微软雅黑" pitchFamily="34" charset="-122"/>
                <a:ea typeface="微软雅黑" pitchFamily="34" charset="-122"/>
              </a:rPr>
              <a:t>5.6</a:t>
            </a:r>
            <a:r>
              <a:rPr lang="zh-CN" altLang="en-US" sz="2000" dirty="0" smtClean="0">
                <a:solidFill>
                  <a:schemeClr val="bg1"/>
                </a:solidFill>
                <a:latin typeface="微软雅黑" pitchFamily="34" charset="-122"/>
                <a:ea typeface="微软雅黑" pitchFamily="34" charset="-122"/>
              </a:rPr>
              <a:t>米，眉长</a:t>
            </a:r>
            <a:r>
              <a:rPr lang="en-US" sz="2000" dirty="0" smtClean="0">
                <a:solidFill>
                  <a:schemeClr val="bg1"/>
                </a:solidFill>
                <a:latin typeface="微软雅黑" pitchFamily="34" charset="-122"/>
                <a:ea typeface="微软雅黑" pitchFamily="34" charset="-122"/>
              </a:rPr>
              <a:t>5.6</a:t>
            </a:r>
            <a:r>
              <a:rPr lang="zh-CN" altLang="en-US" sz="2000" dirty="0" smtClean="0">
                <a:solidFill>
                  <a:schemeClr val="bg1"/>
                </a:solidFill>
                <a:latin typeface="微软雅黑" pitchFamily="34" charset="-122"/>
                <a:ea typeface="微软雅黑" pitchFamily="34" charset="-122"/>
              </a:rPr>
              <a:t>米，嘴巴和眼长</a:t>
            </a:r>
            <a:r>
              <a:rPr lang="en-US" sz="2000" dirty="0" smtClean="0">
                <a:solidFill>
                  <a:schemeClr val="bg1"/>
                </a:solidFill>
                <a:latin typeface="微软雅黑" pitchFamily="34" charset="-122"/>
                <a:ea typeface="微软雅黑" pitchFamily="34" charset="-122"/>
              </a:rPr>
              <a:t>3.3</a:t>
            </a:r>
            <a:r>
              <a:rPr lang="zh-CN" altLang="en-US" sz="2000" dirty="0" smtClean="0">
                <a:solidFill>
                  <a:schemeClr val="bg1"/>
                </a:solidFill>
                <a:latin typeface="微软雅黑" pitchFamily="34" charset="-122"/>
                <a:ea typeface="微软雅黑" pitchFamily="34" charset="-122"/>
              </a:rPr>
              <a:t>米，颈高</a:t>
            </a:r>
            <a:r>
              <a:rPr lang="en-US" sz="2000" dirty="0" smtClean="0">
                <a:solidFill>
                  <a:schemeClr val="bg1"/>
                </a:solidFill>
                <a:latin typeface="微软雅黑" pitchFamily="34" charset="-122"/>
                <a:ea typeface="微软雅黑" pitchFamily="34" charset="-122"/>
              </a:rPr>
              <a:t>3</a:t>
            </a:r>
            <a:r>
              <a:rPr lang="zh-CN" altLang="en-US" sz="2000" dirty="0" smtClean="0">
                <a:solidFill>
                  <a:schemeClr val="bg1"/>
                </a:solidFill>
                <a:latin typeface="微软雅黑" pitchFamily="34" charset="-122"/>
                <a:ea typeface="微软雅黑" pitchFamily="34" charset="-122"/>
              </a:rPr>
              <a:t>米，肩宽</a:t>
            </a:r>
            <a:r>
              <a:rPr lang="en-US" sz="2000" dirty="0" smtClean="0">
                <a:solidFill>
                  <a:schemeClr val="bg1"/>
                </a:solidFill>
                <a:latin typeface="微软雅黑" pitchFamily="34" charset="-122"/>
                <a:ea typeface="微软雅黑" pitchFamily="34" charset="-122"/>
              </a:rPr>
              <a:t>24</a:t>
            </a:r>
            <a:r>
              <a:rPr lang="zh-CN" altLang="en-US" sz="2000" dirty="0" smtClean="0">
                <a:solidFill>
                  <a:schemeClr val="bg1"/>
                </a:solidFill>
                <a:latin typeface="微软雅黑" pitchFamily="34" charset="-122"/>
                <a:ea typeface="微软雅黑" pitchFamily="34" charset="-122"/>
              </a:rPr>
              <a:t>米，手指长</a:t>
            </a:r>
            <a:r>
              <a:rPr lang="en-US" sz="2000" dirty="0" smtClean="0">
                <a:solidFill>
                  <a:schemeClr val="bg1"/>
                </a:solidFill>
                <a:latin typeface="微软雅黑" pitchFamily="34" charset="-122"/>
                <a:ea typeface="微软雅黑" pitchFamily="34" charset="-122"/>
              </a:rPr>
              <a:t>8.3</a:t>
            </a:r>
            <a:r>
              <a:rPr lang="zh-CN" altLang="en-US" sz="2000" dirty="0" smtClean="0">
                <a:solidFill>
                  <a:schemeClr val="bg1"/>
                </a:solidFill>
                <a:latin typeface="微软雅黑" pitchFamily="34" charset="-122"/>
                <a:ea typeface="微软雅黑" pitchFamily="34" charset="-122"/>
              </a:rPr>
              <a:t>米。</a:t>
            </a:r>
            <a:endParaRPr lang="zh-CN" altLang="en-US" sz="2000" dirty="0">
              <a:solidFill>
                <a:schemeClr val="bg1"/>
              </a:solidFill>
              <a:latin typeface="微软雅黑" pitchFamily="34" charset="-122"/>
              <a:ea typeface="微软雅黑" pitchFamily="34" charset="-122"/>
            </a:endParaRPr>
          </a:p>
        </p:txBody>
      </p:sp>
      <p:sp>
        <p:nvSpPr>
          <p:cNvPr id="17" name="Freeform 6"/>
          <p:cNvSpPr>
            <a:spLocks noChangeArrowheads="1"/>
          </p:cNvSpPr>
          <p:nvPr>
            <p:custDataLst>
              <p:tags r:id="rId5"/>
            </p:custDataLst>
          </p:nvPr>
        </p:nvSpPr>
        <p:spPr bwMode="auto">
          <a:xfrm>
            <a:off x="5232400" y="-2794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pic>
        <p:nvPicPr>
          <p:cNvPr id="1026" name="Picture 2" descr="D:\2023年------------------------编书\杨洋---图片合集\专题六图片合集\专题六情景二图片\乐山大佛.jpg"/>
          <p:cNvPicPr>
            <a:picLocks noChangeAspect="1" noChangeArrowheads="1"/>
          </p:cNvPicPr>
          <p:nvPr/>
        </p:nvPicPr>
        <p:blipFill>
          <a:blip r:embed="rId35"/>
          <a:srcRect/>
          <a:stretch>
            <a:fillRect/>
          </a:stretch>
        </p:blipFill>
        <p:spPr bwMode="auto">
          <a:xfrm>
            <a:off x="167440" y="2571744"/>
            <a:ext cx="4797391" cy="342902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left)">
                                      <p:cBhvr>
                                        <p:cTn id="15" dur="500"/>
                                        <p:tgtEl>
                                          <p:spTgt spid="1026"/>
                                        </p:tgtEl>
                                      </p:cBhvr>
                                    </p:animEffect>
                                  </p:childTnLst>
                                </p:cTn>
                              </p:par>
                            </p:childTnLst>
                          </p:cTn>
                        </p:par>
                        <p:par>
                          <p:cTn id="16" fill="hold">
                            <p:stCondLst>
                              <p:cond delay="2500"/>
                            </p:stCondLst>
                            <p:childTnLst>
                              <p:par>
                                <p:cTn id="17" presetID="17"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ppt_x-#ppt_w/2"/>
                                          </p:val>
                                        </p:tav>
                                        <p:tav tm="100000">
                                          <p:val>
                                            <p:strVal val="#ppt_x"/>
                                          </p:val>
                                        </p:tav>
                                      </p:tavLst>
                                    </p:anim>
                                    <p:anim calcmode="lin" valueType="num">
                                      <p:cBhvr>
                                        <p:cTn id="20" dur="500" fill="hold"/>
                                        <p:tgtEl>
                                          <p:spTgt spid="25"/>
                                        </p:tgtEl>
                                        <p:attrNameLst>
                                          <p:attrName>ppt_y</p:attrName>
                                        </p:attrNameLst>
                                      </p:cBhvr>
                                      <p:tavLst>
                                        <p:tav tm="0">
                                          <p:val>
                                            <p:strVal val="#ppt_y"/>
                                          </p:val>
                                        </p:tav>
                                        <p:tav tm="100000">
                                          <p:val>
                                            <p:strVal val="#ppt_y"/>
                                          </p:val>
                                        </p:tav>
                                      </p:tavLst>
                                    </p:anim>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7416"/>
                                        </p:tgtEl>
                                        <p:attrNameLst>
                                          <p:attrName>style.visibility</p:attrName>
                                        </p:attrNameLst>
                                      </p:cBhvr>
                                      <p:to>
                                        <p:strVal val="visible"/>
                                      </p:to>
                                    </p:set>
                                    <p:animEffect transition="in" filter="fade">
                                      <p:cBhvr>
                                        <p:cTn id="26" dur="1000"/>
                                        <p:tgtEl>
                                          <p:spTgt spid="17416"/>
                                        </p:tgtEl>
                                      </p:cBhvr>
                                    </p:animEffect>
                                    <p:anim calcmode="lin" valueType="num">
                                      <p:cBhvr>
                                        <p:cTn id="27" dur="1000" fill="hold"/>
                                        <p:tgtEl>
                                          <p:spTgt spid="17416"/>
                                        </p:tgtEl>
                                        <p:attrNameLst>
                                          <p:attrName>ppt_x</p:attrName>
                                        </p:attrNameLst>
                                      </p:cBhvr>
                                      <p:tavLst>
                                        <p:tav tm="0">
                                          <p:val>
                                            <p:strVal val="#ppt_x"/>
                                          </p:val>
                                        </p:tav>
                                        <p:tav tm="100000">
                                          <p:val>
                                            <p:strVal val="#ppt_x"/>
                                          </p:val>
                                        </p:tav>
                                      </p:tavLst>
                                    </p:anim>
                                    <p:anim calcmode="lin" valueType="num">
                                      <p:cBhvr>
                                        <p:cTn id="28" dur="1000" fill="hold"/>
                                        <p:tgtEl>
                                          <p:spTgt spid="17416"/>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50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par>
                                <p:cTn id="32" presetID="17" presetClass="entr" presetSubtype="8" fill="hold" nodeType="withEffect">
                                  <p:stCondLst>
                                    <p:cond delay="5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ppt_x</p:attrName>
                                        </p:attrNameLst>
                                      </p:cBhvr>
                                      <p:tavLst>
                                        <p:tav tm="0">
                                          <p:val>
                                            <p:strVal val="#ppt_x-#ppt_w/2"/>
                                          </p:val>
                                        </p:tav>
                                        <p:tav tm="100000">
                                          <p:val>
                                            <p:strVal val="#ppt_x"/>
                                          </p:val>
                                        </p:tav>
                                      </p:tavLst>
                                    </p:anim>
                                    <p:anim calcmode="lin" valueType="num">
                                      <p:cBhvr>
                                        <p:cTn id="35" dur="500" fill="hold"/>
                                        <p:tgtEl>
                                          <p:spTgt spid="31"/>
                                        </p:tgtEl>
                                        <p:attrNameLst>
                                          <p:attrName>ppt_y</p:attrName>
                                        </p:attrNameLst>
                                      </p:cBhvr>
                                      <p:tavLst>
                                        <p:tav tm="0">
                                          <p:val>
                                            <p:strVal val="#ppt_y"/>
                                          </p:val>
                                        </p:tav>
                                        <p:tav tm="100000">
                                          <p:val>
                                            <p:strVal val="#ppt_y"/>
                                          </p:val>
                                        </p:tav>
                                      </p:tavLst>
                                    </p:anim>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strVal val="#ppt_h"/>
                                          </p:val>
                                        </p:tav>
                                        <p:tav tm="100000">
                                          <p:val>
                                            <p:strVal val="#ppt_h"/>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7417"/>
                                        </p:tgtEl>
                                        <p:attrNameLst>
                                          <p:attrName>style.visibility</p:attrName>
                                        </p:attrNameLst>
                                      </p:cBhvr>
                                      <p:to>
                                        <p:strVal val="visible"/>
                                      </p:to>
                                    </p:set>
                                    <p:animEffect transition="in" filter="fade">
                                      <p:cBhvr>
                                        <p:cTn id="41" dur="1000"/>
                                        <p:tgtEl>
                                          <p:spTgt spid="17417"/>
                                        </p:tgtEl>
                                      </p:cBhvr>
                                    </p:animEffect>
                                    <p:anim calcmode="lin" valueType="num">
                                      <p:cBhvr>
                                        <p:cTn id="42" dur="1000" fill="hold"/>
                                        <p:tgtEl>
                                          <p:spTgt spid="17417"/>
                                        </p:tgtEl>
                                        <p:attrNameLst>
                                          <p:attrName>ppt_x</p:attrName>
                                        </p:attrNameLst>
                                      </p:cBhvr>
                                      <p:tavLst>
                                        <p:tav tm="0">
                                          <p:val>
                                            <p:strVal val="#ppt_x"/>
                                          </p:val>
                                        </p:tav>
                                        <p:tav tm="100000">
                                          <p:val>
                                            <p:strVal val="#ppt_x"/>
                                          </p:val>
                                        </p:tav>
                                      </p:tavLst>
                                    </p:anim>
                                    <p:anim calcmode="lin" valueType="num">
                                      <p:cBhvr>
                                        <p:cTn id="43" dur="1000" fill="hold"/>
                                        <p:tgtEl>
                                          <p:spTgt spid="17417"/>
                                        </p:tgtEl>
                                        <p:attrNameLst>
                                          <p:attrName>ppt_y</p:attrName>
                                        </p:attrNameLst>
                                      </p:cBhvr>
                                      <p:tavLst>
                                        <p:tav tm="0">
                                          <p:val>
                                            <p:strVal val="#ppt_y+.1"/>
                                          </p:val>
                                        </p:tav>
                                        <p:tav tm="100000">
                                          <p:val>
                                            <p:strVal val="#ppt_y"/>
                                          </p:val>
                                        </p:tav>
                                      </p:tavLst>
                                    </p:anim>
                                  </p:childTnLst>
                                </p:cTn>
                              </p:par>
                              <p:par>
                                <p:cTn id="44" presetID="17" presetClass="entr" presetSubtype="8" fill="hold" nodeType="withEffect">
                                  <p:stCondLst>
                                    <p:cond delay="1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ppt_x</p:attrName>
                                        </p:attrNameLst>
                                      </p:cBhvr>
                                      <p:tavLst>
                                        <p:tav tm="0">
                                          <p:val>
                                            <p:strVal val="#ppt_x-#ppt_w/2"/>
                                          </p:val>
                                        </p:tav>
                                        <p:tav tm="100000">
                                          <p:val>
                                            <p:strVal val="#ppt_x"/>
                                          </p:val>
                                        </p:tav>
                                      </p:tavLst>
                                    </p:anim>
                                    <p:anim calcmode="lin" valueType="num">
                                      <p:cBhvr>
                                        <p:cTn id="47" dur="500" fill="hold"/>
                                        <p:tgtEl>
                                          <p:spTgt spid="37"/>
                                        </p:tgtEl>
                                        <p:attrNameLst>
                                          <p:attrName>ppt_y</p:attrName>
                                        </p:attrNameLst>
                                      </p:cBhvr>
                                      <p:tavLst>
                                        <p:tav tm="0">
                                          <p:val>
                                            <p:strVal val="#ppt_y"/>
                                          </p:val>
                                        </p:tav>
                                        <p:tav tm="100000">
                                          <p:val>
                                            <p:strVal val="#ppt_y"/>
                                          </p:val>
                                        </p:tav>
                                      </p:tavLst>
                                    </p:anim>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strVal val="#ppt_h"/>
                                          </p:val>
                                        </p:tav>
                                        <p:tav tm="100000">
                                          <p:val>
                                            <p:strVal val="#ppt_h"/>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7418"/>
                                        </p:tgtEl>
                                        <p:attrNameLst>
                                          <p:attrName>style.visibility</p:attrName>
                                        </p:attrNameLst>
                                      </p:cBhvr>
                                      <p:to>
                                        <p:strVal val="visible"/>
                                      </p:to>
                                    </p:set>
                                    <p:animEffect transition="in" filter="fade">
                                      <p:cBhvr>
                                        <p:cTn id="53" dur="1000"/>
                                        <p:tgtEl>
                                          <p:spTgt spid="17418"/>
                                        </p:tgtEl>
                                      </p:cBhvr>
                                    </p:animEffect>
                                    <p:anim calcmode="lin" valueType="num">
                                      <p:cBhvr>
                                        <p:cTn id="54" dur="1000" fill="hold"/>
                                        <p:tgtEl>
                                          <p:spTgt spid="17418"/>
                                        </p:tgtEl>
                                        <p:attrNameLst>
                                          <p:attrName>ppt_x</p:attrName>
                                        </p:attrNameLst>
                                      </p:cBhvr>
                                      <p:tavLst>
                                        <p:tav tm="0">
                                          <p:val>
                                            <p:strVal val="#ppt_x"/>
                                          </p:val>
                                        </p:tav>
                                        <p:tav tm="100000">
                                          <p:val>
                                            <p:strVal val="#ppt_x"/>
                                          </p:val>
                                        </p:tav>
                                      </p:tavLst>
                                    </p:anim>
                                    <p:anim calcmode="lin" valueType="num">
                                      <p:cBhvr>
                                        <p:cTn id="55"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6"/>
          <a:stretch>
            <a:fillRect/>
          </a:stretch>
        </p:blipFill>
        <p:spPr>
          <a:xfrm>
            <a:off x="0" y="3810"/>
            <a:ext cx="12204065" cy="6856730"/>
          </a:xfrm>
          <a:prstGeom prst="rect">
            <a:avLst/>
          </a:prstGeom>
        </p:spPr>
      </p:pic>
      <p:sp>
        <p:nvSpPr>
          <p:cNvPr id="219" name=" 219"/>
          <p:cNvSpPr/>
          <p:nvPr/>
        </p:nvSpPr>
        <p:spPr>
          <a:xfrm>
            <a:off x="3971925" y="104775"/>
            <a:ext cx="3115945" cy="918845"/>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pic>
        <p:nvPicPr>
          <p:cNvPr id="4" name="图片 3" descr="5408f105d31def90e98830dffc7fc8b4"/>
          <p:cNvPicPr>
            <a:picLocks noChangeAspect="1" noChangeArrowheads="1"/>
          </p:cNvPicPr>
          <p:nvPr/>
        </p:nvPicPr>
        <p:blipFill>
          <a:blip r:embed="rId7" cstate="print">
            <a:extLst>
              <a:ext uri="{28A0092B-C50C-407E-A947-70E740481C1C}">
                <a14:useLocalDpi xmlns:a14="http://schemas.microsoft.com/office/drawing/2010/main" xmlns="" val="0"/>
              </a:ext>
            </a:extLst>
          </a:blip>
          <a:srcRect t="24455" b="38336"/>
          <a:stretch>
            <a:fillRect/>
          </a:stretch>
        </p:blipFill>
        <p:spPr bwMode="auto">
          <a:xfrm>
            <a:off x="3540760" y="715645"/>
            <a:ext cx="3818890" cy="7099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文本框 7"/>
          <p:cNvSpPr txBox="1">
            <a:spLocks noChangeArrowheads="1"/>
          </p:cNvSpPr>
          <p:nvPr/>
        </p:nvSpPr>
        <p:spPr bwMode="auto">
          <a:xfrm>
            <a:off x="3841062" y="183304"/>
            <a:ext cx="3337984"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bg1"/>
                </a:solidFill>
                <a:latin typeface="微软雅黑" panose="020B0503020204020204" pitchFamily="34" charset="-122"/>
                <a:ea typeface="微软雅黑" panose="020B0503020204020204" pitchFamily="34" charset="-122"/>
              </a:rPr>
              <a:t>授课内容</a:t>
            </a:r>
          </a:p>
        </p:txBody>
      </p:sp>
      <p:grpSp>
        <p:nvGrpSpPr>
          <p:cNvPr id="9" name="组合 8"/>
          <p:cNvGrpSpPr/>
          <p:nvPr/>
        </p:nvGrpSpPr>
        <p:grpSpPr>
          <a:xfrm>
            <a:off x="4224655" y="1625600"/>
            <a:ext cx="8471535" cy="4108450"/>
            <a:chOff x="6653" y="2560"/>
            <a:chExt cx="13341" cy="6470"/>
          </a:xfrm>
        </p:grpSpPr>
        <p:cxnSp>
          <p:nvCxnSpPr>
            <p:cNvPr id="49" name="直接连接符 48"/>
            <p:cNvCxnSpPr/>
            <p:nvPr/>
          </p:nvCxnSpPr>
          <p:spPr>
            <a:xfrm flipH="1" flipV="1">
              <a:off x="6653" y="5400"/>
              <a:ext cx="33" cy="3631"/>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7350" y="2560"/>
              <a:ext cx="1227" cy="1133"/>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壹</a:t>
              </a:r>
            </a:p>
          </p:txBody>
        </p:sp>
        <p:sp>
          <p:nvSpPr>
            <p:cNvPr id="41" name="椭圆 40"/>
            <p:cNvSpPr/>
            <p:nvPr/>
          </p:nvSpPr>
          <p:spPr>
            <a:xfrm>
              <a:off x="7350" y="3853"/>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贰</a:t>
              </a:r>
            </a:p>
          </p:txBody>
        </p:sp>
        <p:sp>
          <p:nvSpPr>
            <p:cNvPr id="42" name="椭圆 41"/>
            <p:cNvSpPr/>
            <p:nvPr/>
          </p:nvSpPr>
          <p:spPr>
            <a:xfrm>
              <a:off x="7350" y="5200"/>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叁</a:t>
              </a:r>
            </a:p>
          </p:txBody>
        </p:sp>
        <p:sp>
          <p:nvSpPr>
            <p:cNvPr id="43" name="椭圆 42"/>
            <p:cNvSpPr/>
            <p:nvPr/>
          </p:nvSpPr>
          <p:spPr>
            <a:xfrm>
              <a:off x="7350" y="6546"/>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肆</a:t>
              </a:r>
            </a:p>
          </p:txBody>
        </p:sp>
        <p:sp>
          <p:nvSpPr>
            <p:cNvPr id="45" name="矩形 44"/>
            <p:cNvSpPr/>
            <p:nvPr/>
          </p:nvSpPr>
          <p:spPr>
            <a:xfrm>
              <a:off x="9090" y="2560"/>
              <a:ext cx="10177"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知识储备1</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“习”美知天下</a:t>
              </a:r>
            </a:p>
          </p:txBody>
        </p:sp>
        <p:sp>
          <p:nvSpPr>
            <p:cNvPr id="46" name="矩形 45"/>
            <p:cNvSpPr/>
            <p:nvPr/>
          </p:nvSpPr>
          <p:spPr>
            <a:xfrm>
              <a:off x="9090" y="3900"/>
              <a:ext cx="9928"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知识储备2</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“赏”美增见识</a:t>
              </a:r>
            </a:p>
          </p:txBody>
        </p:sp>
        <p:sp>
          <p:nvSpPr>
            <p:cNvPr id="47" name="矩形 46"/>
            <p:cNvSpPr/>
            <p:nvPr/>
          </p:nvSpPr>
          <p:spPr>
            <a:xfrm>
              <a:off x="9090" y="5287"/>
              <a:ext cx="9811"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知识储备3</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“述”美展自信</a:t>
              </a:r>
            </a:p>
          </p:txBody>
        </p:sp>
        <p:sp>
          <p:nvSpPr>
            <p:cNvPr id="48" name="矩形 47"/>
            <p:cNvSpPr/>
            <p:nvPr/>
          </p:nvSpPr>
          <p:spPr>
            <a:xfrm>
              <a:off x="9090" y="6633"/>
              <a:ext cx="9484"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素养导读</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“品”美入我心</a:t>
              </a:r>
            </a:p>
          </p:txBody>
        </p:sp>
        <p:sp>
          <p:nvSpPr>
            <p:cNvPr id="5" name="椭圆 4"/>
            <p:cNvSpPr/>
            <p:nvPr>
              <p:custDataLst>
                <p:tags r:id="rId1"/>
              </p:custDataLst>
            </p:nvPr>
          </p:nvSpPr>
          <p:spPr>
            <a:xfrm>
              <a:off x="7350" y="7894"/>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伍</a:t>
              </a:r>
            </a:p>
          </p:txBody>
        </p:sp>
        <p:sp>
          <p:nvSpPr>
            <p:cNvPr id="6" name="矩形 5"/>
            <p:cNvSpPr/>
            <p:nvPr>
              <p:custDataLst>
                <p:tags r:id="rId2"/>
              </p:custDataLst>
            </p:nvPr>
          </p:nvSpPr>
          <p:spPr>
            <a:xfrm>
              <a:off x="9128" y="8007"/>
              <a:ext cx="10867" cy="919"/>
            </a:xfrm>
            <a:prstGeom prst="rect">
              <a:avLst/>
            </a:prstGeom>
          </p:spPr>
          <p:txBody>
            <a:bodyPr wrap="square">
              <a:spAutoFit/>
            </a:bodyPr>
            <a:lstStyle/>
            <a:p>
              <a:pPr>
                <a:defRPr/>
              </a:pPr>
              <a:r>
                <a:rPr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佳文导读—“析”美做实践</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30"/>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31"/>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二</a:t>
              </a:r>
              <a:r>
                <a:rPr lang="zh-CN" altLang="en-US" sz="2800" b="1" dirty="0" smtClean="0">
                  <a:solidFill>
                    <a:srgbClr val="FFFFFF"/>
                  </a:solidFill>
                  <a:latin typeface="微软雅黑" panose="020B0503020204020204" pitchFamily="34" charset="-122"/>
                  <a:ea typeface="微软雅黑" panose="020B0503020204020204" pitchFamily="34" charset="-122"/>
                </a:rPr>
                <a:t>、四川省旅游资源</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2"/>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28"/>
              </p:custDataLst>
            </p:nvPr>
          </p:nvPicPr>
          <p:blipFill>
            <a:blip r:embed="rId34" cstate="print"/>
            <a:stretch>
              <a:fillRect/>
            </a:stretch>
          </p:blipFill>
          <p:spPr>
            <a:xfrm>
              <a:off x="8807" y="95"/>
              <a:ext cx="1694" cy="1287"/>
            </a:xfrm>
            <a:prstGeom prst="rect">
              <a:avLst/>
            </a:prstGeom>
          </p:spPr>
        </p:pic>
        <p:sp>
          <p:nvSpPr>
            <p:cNvPr id="53" name="矩形 52"/>
            <p:cNvSpPr/>
            <p:nvPr>
              <p:custDataLst>
                <p:tags r:id="rId29"/>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0" name="TextBox 4"/>
          <p:cNvSpPr txBox="1">
            <a:spLocks noChangeArrowheads="1"/>
          </p:cNvSpPr>
          <p:nvPr/>
        </p:nvSpPr>
        <p:spPr bwMode="auto">
          <a:xfrm>
            <a:off x="192405" y="1626870"/>
            <a:ext cx="3883025"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（二</a:t>
            </a:r>
            <a:r>
              <a:rPr lang="zh-CN" altLang="en-US" sz="2800" b="1" dirty="0" smtClean="0">
                <a:solidFill>
                  <a:srgbClr val="FFFFFF"/>
                </a:solidFill>
                <a:latin typeface="微软雅黑" panose="020B0503020204020204" pitchFamily="34" charset="-122"/>
                <a:ea typeface="微软雅黑" panose="020B0503020204020204" pitchFamily="34" charset="-122"/>
              </a:rPr>
              <a:t>）都江堰</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1"/>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26"/>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27"/>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21"/>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24"/>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25"/>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22"/>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23"/>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7"/>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8"/>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5"/>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6"/>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6"/>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7"/>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10"/>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11"/>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8"/>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9"/>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
            </p:custDataLst>
          </p:nvPr>
        </p:nvSpPr>
        <p:spPr bwMode="auto">
          <a:xfrm>
            <a:off x="5445760" y="2893695"/>
            <a:ext cx="1975485" cy="408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bg1"/>
                </a:solidFill>
                <a:latin typeface="微软雅黑" pitchFamily="34" charset="-122"/>
                <a:ea typeface="微软雅黑" pitchFamily="34" charset="-122"/>
              </a:rPr>
              <a:t>都江堰是由各类工程建筑物和大中小型水库和塘堰等所构成的一个庞大的工程系统，渠首占地面积</a:t>
            </a:r>
            <a:r>
              <a:rPr lang="en-US" sz="2000" dirty="0" smtClean="0">
                <a:solidFill>
                  <a:schemeClr val="bg1"/>
                </a:solidFill>
                <a:latin typeface="微软雅黑" pitchFamily="34" charset="-122"/>
                <a:ea typeface="微软雅黑" pitchFamily="34" charset="-122"/>
              </a:rPr>
              <a:t>200</a:t>
            </a:r>
            <a:r>
              <a:rPr lang="zh-CN" altLang="en-US" sz="2000" dirty="0" smtClean="0">
                <a:solidFill>
                  <a:schemeClr val="bg1"/>
                </a:solidFill>
                <a:latin typeface="微软雅黑" pitchFamily="34" charset="-122"/>
                <a:ea typeface="微软雅黑" pitchFamily="34" charset="-122"/>
              </a:rPr>
              <a:t>余亩。</a:t>
            </a:r>
            <a:endParaRPr lang="zh-CN" altLang="en-US" sz="2000" dirty="0">
              <a:solidFill>
                <a:schemeClr val="bg1"/>
              </a:solidFill>
              <a:latin typeface="微软雅黑" pitchFamily="34" charset="-122"/>
              <a:ea typeface="微软雅黑" pitchFamily="34" charset="-122"/>
              <a:cs typeface="微软雅黑" panose="020B0503020204020204" pitchFamily="34" charset="-122"/>
            </a:endParaRPr>
          </a:p>
        </p:txBody>
      </p:sp>
      <p:sp>
        <p:nvSpPr>
          <p:cNvPr id="17417" name="文本框 2"/>
          <p:cNvSpPr txBox="1">
            <a:spLocks noChangeArrowheads="1"/>
          </p:cNvSpPr>
          <p:nvPr>
            <p:custDataLst>
              <p:tags r:id="rId3"/>
            </p:custDataLst>
          </p:nvPr>
        </p:nvSpPr>
        <p:spPr bwMode="auto">
          <a:xfrm>
            <a:off x="7524750" y="2850515"/>
            <a:ext cx="2261235"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rgbClr val="86975F"/>
                </a:solidFill>
                <a:latin typeface="微软雅黑" pitchFamily="34" charset="-122"/>
                <a:ea typeface="微软雅黑" pitchFamily="34" charset="-122"/>
              </a:rPr>
              <a:t>蜀郡守李冰总结了前人治水的经验，组织岷江两岸人民，修建都江堰。唐代，修建了飞沙堰。建国后，又修建了工业供水渠、外江闸、飞沙堰工业引水临时挡水闸。</a:t>
            </a:r>
            <a:endParaRPr lang="zh-CN" altLang="en-US" sz="2000" dirty="0">
              <a:solidFill>
                <a:srgbClr val="86975F"/>
              </a:solidFill>
              <a:latin typeface="微软雅黑" pitchFamily="34" charset="-122"/>
              <a:ea typeface="微软雅黑" pitchFamily="34" charset="-122"/>
            </a:endParaRPr>
          </a:p>
        </p:txBody>
      </p:sp>
      <p:sp>
        <p:nvSpPr>
          <p:cNvPr id="17418" name="文本框 3"/>
          <p:cNvSpPr txBox="1">
            <a:spLocks noChangeArrowheads="1"/>
          </p:cNvSpPr>
          <p:nvPr>
            <p:custDataLst>
              <p:tags r:id="rId4"/>
            </p:custDataLst>
          </p:nvPr>
        </p:nvSpPr>
        <p:spPr bwMode="auto">
          <a:xfrm>
            <a:off x="9888220" y="2657475"/>
            <a:ext cx="2068830"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p>
          <a:p>
            <a:r>
              <a:rPr lang="zh-CN" altLang="en-US" sz="2000" dirty="0" smtClean="0">
                <a:solidFill>
                  <a:schemeClr val="bg1"/>
                </a:solidFill>
                <a:latin typeface="微软雅黑" pitchFamily="34" charset="-122"/>
                <a:ea typeface="微软雅黑" pitchFamily="34" charset="-122"/>
              </a:rPr>
              <a:t>都江堰是当今世界年代久远、唯一留存、以无坝引水为特征的宏大水利工程。</a:t>
            </a:r>
            <a:endParaRPr lang="zh-CN" altLang="en-US" sz="2000" dirty="0">
              <a:solidFill>
                <a:schemeClr val="bg1"/>
              </a:solidFill>
              <a:latin typeface="微软雅黑" pitchFamily="34" charset="-122"/>
              <a:ea typeface="微软雅黑" pitchFamily="34" charset="-122"/>
            </a:endParaRPr>
          </a:p>
        </p:txBody>
      </p:sp>
      <p:sp>
        <p:nvSpPr>
          <p:cNvPr id="17" name="Freeform 6"/>
          <p:cNvSpPr>
            <a:spLocks noChangeArrowheads="1"/>
          </p:cNvSpPr>
          <p:nvPr>
            <p:custDataLst>
              <p:tags r:id="rId5"/>
            </p:custDataLst>
          </p:nvPr>
        </p:nvSpPr>
        <p:spPr bwMode="auto">
          <a:xfrm>
            <a:off x="513715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pic>
        <p:nvPicPr>
          <p:cNvPr id="2050" name="Picture 2" descr="D:\2023年------------------------编书\杨洋---图片合集\专题六图片合集\专题六情景二图片\都江堰.jpg"/>
          <p:cNvPicPr>
            <a:picLocks noChangeAspect="1" noChangeArrowheads="1"/>
          </p:cNvPicPr>
          <p:nvPr/>
        </p:nvPicPr>
        <p:blipFill>
          <a:blip r:embed="rId35"/>
          <a:srcRect/>
          <a:stretch>
            <a:fillRect/>
          </a:stretch>
        </p:blipFill>
        <p:spPr bwMode="auto">
          <a:xfrm>
            <a:off x="167439" y="2571744"/>
            <a:ext cx="4669509" cy="335758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left)">
                                      <p:cBhvr>
                                        <p:cTn id="15" dur="500"/>
                                        <p:tgtEl>
                                          <p:spTgt spid="2050"/>
                                        </p:tgtEl>
                                      </p:cBhvr>
                                    </p:animEffect>
                                  </p:childTnLst>
                                </p:cTn>
                              </p:par>
                            </p:childTnLst>
                          </p:cTn>
                        </p:par>
                        <p:par>
                          <p:cTn id="16" fill="hold">
                            <p:stCondLst>
                              <p:cond delay="2500"/>
                            </p:stCondLst>
                            <p:childTnLst>
                              <p:par>
                                <p:cTn id="17" presetID="17"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ppt_x-#ppt_w/2"/>
                                          </p:val>
                                        </p:tav>
                                        <p:tav tm="100000">
                                          <p:val>
                                            <p:strVal val="#ppt_x"/>
                                          </p:val>
                                        </p:tav>
                                      </p:tavLst>
                                    </p:anim>
                                    <p:anim calcmode="lin" valueType="num">
                                      <p:cBhvr>
                                        <p:cTn id="20" dur="500" fill="hold"/>
                                        <p:tgtEl>
                                          <p:spTgt spid="25"/>
                                        </p:tgtEl>
                                        <p:attrNameLst>
                                          <p:attrName>ppt_y</p:attrName>
                                        </p:attrNameLst>
                                      </p:cBhvr>
                                      <p:tavLst>
                                        <p:tav tm="0">
                                          <p:val>
                                            <p:strVal val="#ppt_y"/>
                                          </p:val>
                                        </p:tav>
                                        <p:tav tm="100000">
                                          <p:val>
                                            <p:strVal val="#ppt_y"/>
                                          </p:val>
                                        </p:tav>
                                      </p:tavLst>
                                    </p:anim>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7416"/>
                                        </p:tgtEl>
                                        <p:attrNameLst>
                                          <p:attrName>style.visibility</p:attrName>
                                        </p:attrNameLst>
                                      </p:cBhvr>
                                      <p:to>
                                        <p:strVal val="visible"/>
                                      </p:to>
                                    </p:set>
                                    <p:animEffect transition="in" filter="fade">
                                      <p:cBhvr>
                                        <p:cTn id="26" dur="1000"/>
                                        <p:tgtEl>
                                          <p:spTgt spid="17416"/>
                                        </p:tgtEl>
                                      </p:cBhvr>
                                    </p:animEffect>
                                    <p:anim calcmode="lin" valueType="num">
                                      <p:cBhvr>
                                        <p:cTn id="27" dur="1000" fill="hold"/>
                                        <p:tgtEl>
                                          <p:spTgt spid="17416"/>
                                        </p:tgtEl>
                                        <p:attrNameLst>
                                          <p:attrName>ppt_x</p:attrName>
                                        </p:attrNameLst>
                                      </p:cBhvr>
                                      <p:tavLst>
                                        <p:tav tm="0">
                                          <p:val>
                                            <p:strVal val="#ppt_x"/>
                                          </p:val>
                                        </p:tav>
                                        <p:tav tm="100000">
                                          <p:val>
                                            <p:strVal val="#ppt_x"/>
                                          </p:val>
                                        </p:tav>
                                      </p:tavLst>
                                    </p:anim>
                                    <p:anim calcmode="lin" valueType="num">
                                      <p:cBhvr>
                                        <p:cTn id="28" dur="1000" fill="hold"/>
                                        <p:tgtEl>
                                          <p:spTgt spid="17416"/>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50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par>
                                <p:cTn id="32" presetID="17" presetClass="entr" presetSubtype="8" fill="hold" nodeType="withEffect">
                                  <p:stCondLst>
                                    <p:cond delay="5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ppt_x</p:attrName>
                                        </p:attrNameLst>
                                      </p:cBhvr>
                                      <p:tavLst>
                                        <p:tav tm="0">
                                          <p:val>
                                            <p:strVal val="#ppt_x-#ppt_w/2"/>
                                          </p:val>
                                        </p:tav>
                                        <p:tav tm="100000">
                                          <p:val>
                                            <p:strVal val="#ppt_x"/>
                                          </p:val>
                                        </p:tav>
                                      </p:tavLst>
                                    </p:anim>
                                    <p:anim calcmode="lin" valueType="num">
                                      <p:cBhvr>
                                        <p:cTn id="35" dur="500" fill="hold"/>
                                        <p:tgtEl>
                                          <p:spTgt spid="31"/>
                                        </p:tgtEl>
                                        <p:attrNameLst>
                                          <p:attrName>ppt_y</p:attrName>
                                        </p:attrNameLst>
                                      </p:cBhvr>
                                      <p:tavLst>
                                        <p:tav tm="0">
                                          <p:val>
                                            <p:strVal val="#ppt_y"/>
                                          </p:val>
                                        </p:tav>
                                        <p:tav tm="100000">
                                          <p:val>
                                            <p:strVal val="#ppt_y"/>
                                          </p:val>
                                        </p:tav>
                                      </p:tavLst>
                                    </p:anim>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strVal val="#ppt_h"/>
                                          </p:val>
                                        </p:tav>
                                        <p:tav tm="100000">
                                          <p:val>
                                            <p:strVal val="#ppt_h"/>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7417"/>
                                        </p:tgtEl>
                                        <p:attrNameLst>
                                          <p:attrName>style.visibility</p:attrName>
                                        </p:attrNameLst>
                                      </p:cBhvr>
                                      <p:to>
                                        <p:strVal val="visible"/>
                                      </p:to>
                                    </p:set>
                                    <p:animEffect transition="in" filter="fade">
                                      <p:cBhvr>
                                        <p:cTn id="41" dur="1000"/>
                                        <p:tgtEl>
                                          <p:spTgt spid="17417"/>
                                        </p:tgtEl>
                                      </p:cBhvr>
                                    </p:animEffect>
                                    <p:anim calcmode="lin" valueType="num">
                                      <p:cBhvr>
                                        <p:cTn id="42" dur="1000" fill="hold"/>
                                        <p:tgtEl>
                                          <p:spTgt spid="17417"/>
                                        </p:tgtEl>
                                        <p:attrNameLst>
                                          <p:attrName>ppt_x</p:attrName>
                                        </p:attrNameLst>
                                      </p:cBhvr>
                                      <p:tavLst>
                                        <p:tav tm="0">
                                          <p:val>
                                            <p:strVal val="#ppt_x"/>
                                          </p:val>
                                        </p:tav>
                                        <p:tav tm="100000">
                                          <p:val>
                                            <p:strVal val="#ppt_x"/>
                                          </p:val>
                                        </p:tav>
                                      </p:tavLst>
                                    </p:anim>
                                    <p:anim calcmode="lin" valueType="num">
                                      <p:cBhvr>
                                        <p:cTn id="43" dur="1000" fill="hold"/>
                                        <p:tgtEl>
                                          <p:spTgt spid="17417"/>
                                        </p:tgtEl>
                                        <p:attrNameLst>
                                          <p:attrName>ppt_y</p:attrName>
                                        </p:attrNameLst>
                                      </p:cBhvr>
                                      <p:tavLst>
                                        <p:tav tm="0">
                                          <p:val>
                                            <p:strVal val="#ppt_y+.1"/>
                                          </p:val>
                                        </p:tav>
                                        <p:tav tm="100000">
                                          <p:val>
                                            <p:strVal val="#ppt_y"/>
                                          </p:val>
                                        </p:tav>
                                      </p:tavLst>
                                    </p:anim>
                                  </p:childTnLst>
                                </p:cTn>
                              </p:par>
                              <p:par>
                                <p:cTn id="44" presetID="17" presetClass="entr" presetSubtype="8" fill="hold" nodeType="withEffect">
                                  <p:stCondLst>
                                    <p:cond delay="1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ppt_x</p:attrName>
                                        </p:attrNameLst>
                                      </p:cBhvr>
                                      <p:tavLst>
                                        <p:tav tm="0">
                                          <p:val>
                                            <p:strVal val="#ppt_x-#ppt_w/2"/>
                                          </p:val>
                                        </p:tav>
                                        <p:tav tm="100000">
                                          <p:val>
                                            <p:strVal val="#ppt_x"/>
                                          </p:val>
                                        </p:tav>
                                      </p:tavLst>
                                    </p:anim>
                                    <p:anim calcmode="lin" valueType="num">
                                      <p:cBhvr>
                                        <p:cTn id="47" dur="500" fill="hold"/>
                                        <p:tgtEl>
                                          <p:spTgt spid="37"/>
                                        </p:tgtEl>
                                        <p:attrNameLst>
                                          <p:attrName>ppt_y</p:attrName>
                                        </p:attrNameLst>
                                      </p:cBhvr>
                                      <p:tavLst>
                                        <p:tav tm="0">
                                          <p:val>
                                            <p:strVal val="#ppt_y"/>
                                          </p:val>
                                        </p:tav>
                                        <p:tav tm="100000">
                                          <p:val>
                                            <p:strVal val="#ppt_y"/>
                                          </p:val>
                                        </p:tav>
                                      </p:tavLst>
                                    </p:anim>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strVal val="#ppt_h"/>
                                          </p:val>
                                        </p:tav>
                                        <p:tav tm="100000">
                                          <p:val>
                                            <p:strVal val="#ppt_h"/>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7418"/>
                                        </p:tgtEl>
                                        <p:attrNameLst>
                                          <p:attrName>style.visibility</p:attrName>
                                        </p:attrNameLst>
                                      </p:cBhvr>
                                      <p:to>
                                        <p:strVal val="visible"/>
                                      </p:to>
                                    </p:set>
                                    <p:animEffect transition="in" filter="fade">
                                      <p:cBhvr>
                                        <p:cTn id="53" dur="1000"/>
                                        <p:tgtEl>
                                          <p:spTgt spid="17418"/>
                                        </p:tgtEl>
                                      </p:cBhvr>
                                    </p:animEffect>
                                    <p:anim calcmode="lin" valueType="num">
                                      <p:cBhvr>
                                        <p:cTn id="54" dur="1000" fill="hold"/>
                                        <p:tgtEl>
                                          <p:spTgt spid="17418"/>
                                        </p:tgtEl>
                                        <p:attrNameLst>
                                          <p:attrName>ppt_x</p:attrName>
                                        </p:attrNameLst>
                                      </p:cBhvr>
                                      <p:tavLst>
                                        <p:tav tm="0">
                                          <p:val>
                                            <p:strVal val="#ppt_x"/>
                                          </p:val>
                                        </p:tav>
                                        <p:tav tm="100000">
                                          <p:val>
                                            <p:strVal val="#ppt_x"/>
                                          </p:val>
                                        </p:tav>
                                      </p:tavLst>
                                    </p:anim>
                                    <p:anim calcmode="lin" valueType="num">
                                      <p:cBhvr>
                                        <p:cTn id="55"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30"/>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31"/>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二</a:t>
              </a:r>
              <a:r>
                <a:rPr lang="zh-CN" altLang="en-US" sz="2800" b="1" dirty="0" smtClean="0">
                  <a:solidFill>
                    <a:srgbClr val="FFFFFF"/>
                  </a:solidFill>
                  <a:latin typeface="微软雅黑" panose="020B0503020204020204" pitchFamily="34" charset="-122"/>
                  <a:ea typeface="微软雅黑" panose="020B0503020204020204" pitchFamily="34" charset="-122"/>
                </a:rPr>
                <a:t>、四川省旅游资源</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2"/>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28"/>
              </p:custDataLst>
            </p:nvPr>
          </p:nvPicPr>
          <p:blipFill>
            <a:blip r:embed="rId34" cstate="print"/>
            <a:stretch>
              <a:fillRect/>
            </a:stretch>
          </p:blipFill>
          <p:spPr>
            <a:xfrm>
              <a:off x="8807" y="95"/>
              <a:ext cx="1694" cy="1287"/>
            </a:xfrm>
            <a:prstGeom prst="rect">
              <a:avLst/>
            </a:prstGeom>
          </p:spPr>
        </p:pic>
        <p:sp>
          <p:nvSpPr>
            <p:cNvPr id="53" name="矩形 52"/>
            <p:cNvSpPr/>
            <p:nvPr>
              <p:custDataLst>
                <p:tags r:id="rId29"/>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0" name="TextBox 4"/>
          <p:cNvSpPr txBox="1">
            <a:spLocks noChangeArrowheads="1"/>
          </p:cNvSpPr>
          <p:nvPr/>
        </p:nvSpPr>
        <p:spPr bwMode="auto">
          <a:xfrm>
            <a:off x="192405" y="1626870"/>
            <a:ext cx="4618505" cy="75918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（三</a:t>
            </a:r>
            <a:r>
              <a:rPr lang="zh-CN" altLang="en-US" sz="2800" b="1" dirty="0" smtClean="0">
                <a:solidFill>
                  <a:srgbClr val="FFFFFF"/>
                </a:solidFill>
                <a:latin typeface="微软雅黑" panose="020B0503020204020204" pitchFamily="34" charset="-122"/>
                <a:ea typeface="微软雅黑" panose="020B0503020204020204" pitchFamily="34" charset="-122"/>
              </a:rPr>
              <a:t>）广安市邓小平故里</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1"/>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26"/>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27"/>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21"/>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24"/>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25"/>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22"/>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23"/>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7"/>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8"/>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5"/>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6"/>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6"/>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7"/>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10"/>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11"/>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8"/>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9"/>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
            </p:custDataLst>
          </p:nvPr>
        </p:nvSpPr>
        <p:spPr bwMode="auto">
          <a:xfrm>
            <a:off x="5445760" y="2893695"/>
            <a:ext cx="1975485" cy="408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smtClean="0">
                <a:solidFill>
                  <a:schemeClr val="bg1"/>
                </a:solidFill>
                <a:latin typeface="微软雅黑" pitchFamily="34" charset="-122"/>
                <a:ea typeface="微软雅黑" pitchFamily="34" charset="-122"/>
              </a:rPr>
              <a:t>广安市邓小平故里旅游区面积</a:t>
            </a:r>
            <a:r>
              <a:rPr lang="en-US" sz="2000" dirty="0" smtClean="0">
                <a:solidFill>
                  <a:schemeClr val="bg1"/>
                </a:solidFill>
                <a:latin typeface="微软雅黑" pitchFamily="34" charset="-122"/>
                <a:ea typeface="微软雅黑" pitchFamily="34" charset="-122"/>
              </a:rPr>
              <a:t>3.19</a:t>
            </a:r>
            <a:r>
              <a:rPr lang="zh-CN" altLang="en-US" sz="2000" dirty="0" smtClean="0">
                <a:solidFill>
                  <a:schemeClr val="bg1"/>
                </a:solidFill>
                <a:latin typeface="微软雅黑" pitchFamily="34" charset="-122"/>
                <a:ea typeface="微软雅黑" pitchFamily="34" charset="-122"/>
              </a:rPr>
              <a:t>平方公里，是集缅怀纪念、爱国主义教育、古镇文化、社会主义新农村展示、休闲度假于一体的复合型旅游景区。</a:t>
            </a:r>
            <a:endParaRPr lang="zh-CN" altLang="en-US" sz="2000" dirty="0">
              <a:solidFill>
                <a:schemeClr val="bg1"/>
              </a:solidFill>
              <a:latin typeface="微软雅黑" pitchFamily="34" charset="-122"/>
              <a:ea typeface="微软雅黑" pitchFamily="34" charset="-122"/>
            </a:endParaRPr>
          </a:p>
        </p:txBody>
      </p:sp>
      <p:sp>
        <p:nvSpPr>
          <p:cNvPr id="17417" name="文本框 2"/>
          <p:cNvSpPr txBox="1">
            <a:spLocks noChangeArrowheads="1"/>
          </p:cNvSpPr>
          <p:nvPr>
            <p:custDataLst>
              <p:tags r:id="rId3"/>
            </p:custDataLst>
          </p:nvPr>
        </p:nvSpPr>
        <p:spPr bwMode="auto">
          <a:xfrm>
            <a:off x="7524750" y="2850515"/>
            <a:ext cx="2261235"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rgbClr val="86975F"/>
                </a:solidFill>
                <a:latin typeface="微软雅黑" pitchFamily="34" charset="-122"/>
                <a:ea typeface="微软雅黑" pitchFamily="34" charset="-122"/>
              </a:rPr>
              <a:t>主要景点有邓小平故里、洗砚池、翰林院子、蚕房院子、北山小学堂、清水塘、神道碑、德政坊等近</a:t>
            </a:r>
            <a:r>
              <a:rPr lang="en-US" sz="2000" dirty="0" smtClean="0">
                <a:solidFill>
                  <a:srgbClr val="86975F"/>
                </a:solidFill>
                <a:latin typeface="微软雅黑" pitchFamily="34" charset="-122"/>
                <a:ea typeface="微软雅黑" pitchFamily="34" charset="-122"/>
              </a:rPr>
              <a:t>20</a:t>
            </a:r>
            <a:r>
              <a:rPr lang="zh-CN" altLang="en-US" sz="2000" dirty="0" smtClean="0">
                <a:solidFill>
                  <a:srgbClr val="86975F"/>
                </a:solidFill>
                <a:latin typeface="微软雅黑" pitchFamily="34" charset="-122"/>
                <a:ea typeface="微软雅黑" pitchFamily="34" charset="-122"/>
              </a:rPr>
              <a:t>处邓小平童年及青少年时期活动场所。</a:t>
            </a:r>
            <a:endParaRPr lang="zh-CN" altLang="en-US" sz="2000" dirty="0">
              <a:solidFill>
                <a:srgbClr val="86975F"/>
              </a:solidFill>
              <a:latin typeface="微软雅黑" pitchFamily="34" charset="-122"/>
              <a:ea typeface="微软雅黑" pitchFamily="34" charset="-122"/>
            </a:endParaRPr>
          </a:p>
        </p:txBody>
      </p:sp>
      <p:sp>
        <p:nvSpPr>
          <p:cNvPr id="17418" name="文本框 3"/>
          <p:cNvSpPr txBox="1">
            <a:spLocks noChangeArrowheads="1"/>
          </p:cNvSpPr>
          <p:nvPr>
            <p:custDataLst>
              <p:tags r:id="rId4"/>
            </p:custDataLst>
          </p:nvPr>
        </p:nvSpPr>
        <p:spPr bwMode="auto">
          <a:xfrm>
            <a:off x="9888220" y="2650522"/>
            <a:ext cx="2202180"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p>
          <a:p>
            <a:pPr eaLnBrk="1" hangingPunct="1"/>
            <a:r>
              <a:rPr lang="zh-CN" altLang="en-US" sz="2000" dirty="0" smtClean="0">
                <a:solidFill>
                  <a:schemeClr val="bg1"/>
                </a:solidFill>
                <a:latin typeface="微软雅黑" pitchFamily="34" charset="-122"/>
                <a:ea typeface="微软雅黑" pitchFamily="34" charset="-122"/>
              </a:rPr>
              <a:t>是国内唯一一家以纪念小平同志为专题的博物馆。陈列馆由序厅、三个陈列展厅、电影放映厅、珍藏陈列厅组成。</a:t>
            </a:r>
            <a:endParaRPr lang="zh-CN" altLang="en-US" sz="2000" dirty="0">
              <a:solidFill>
                <a:schemeClr val="bg1"/>
              </a:solidFill>
              <a:latin typeface="微软雅黑" pitchFamily="34" charset="-122"/>
              <a:ea typeface="微软雅黑"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5"/>
            </p:custDataLst>
          </p:nvPr>
        </p:nvSpPr>
        <p:spPr bwMode="auto">
          <a:xfrm>
            <a:off x="5219065"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pic>
        <p:nvPicPr>
          <p:cNvPr id="3074" name="Picture 2" descr="D:\2023年------------------------编书\杨洋---图片合集\专题六图片合集\专题六情景二图片\广安市邓小平故里.jpg"/>
          <p:cNvPicPr>
            <a:picLocks noChangeAspect="1" noChangeArrowheads="1"/>
          </p:cNvPicPr>
          <p:nvPr/>
        </p:nvPicPr>
        <p:blipFill>
          <a:blip r:embed="rId35"/>
          <a:srcRect/>
          <a:stretch>
            <a:fillRect/>
          </a:stretch>
        </p:blipFill>
        <p:spPr bwMode="auto">
          <a:xfrm>
            <a:off x="238878" y="2571744"/>
            <a:ext cx="4542436" cy="335758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wipe(left)">
                                      <p:cBhvr>
                                        <p:cTn id="15" dur="500"/>
                                        <p:tgtEl>
                                          <p:spTgt spid="3074"/>
                                        </p:tgtEl>
                                      </p:cBhvr>
                                    </p:animEffect>
                                  </p:childTnLst>
                                </p:cTn>
                              </p:par>
                            </p:childTnLst>
                          </p:cTn>
                        </p:par>
                        <p:par>
                          <p:cTn id="16" fill="hold">
                            <p:stCondLst>
                              <p:cond delay="2500"/>
                            </p:stCondLst>
                            <p:childTnLst>
                              <p:par>
                                <p:cTn id="17" presetID="17"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ppt_x</p:attrName>
                                        </p:attrNameLst>
                                      </p:cBhvr>
                                      <p:tavLst>
                                        <p:tav tm="0">
                                          <p:val>
                                            <p:strVal val="#ppt_x-#ppt_w/2"/>
                                          </p:val>
                                        </p:tav>
                                        <p:tav tm="100000">
                                          <p:val>
                                            <p:strVal val="#ppt_x"/>
                                          </p:val>
                                        </p:tav>
                                      </p:tavLst>
                                    </p:anim>
                                    <p:anim calcmode="lin" valueType="num">
                                      <p:cBhvr>
                                        <p:cTn id="20" dur="500" fill="hold"/>
                                        <p:tgtEl>
                                          <p:spTgt spid="25"/>
                                        </p:tgtEl>
                                        <p:attrNameLst>
                                          <p:attrName>ppt_y</p:attrName>
                                        </p:attrNameLst>
                                      </p:cBhvr>
                                      <p:tavLst>
                                        <p:tav tm="0">
                                          <p:val>
                                            <p:strVal val="#ppt_y"/>
                                          </p:val>
                                        </p:tav>
                                        <p:tav tm="100000">
                                          <p:val>
                                            <p:strVal val="#ppt_y"/>
                                          </p:val>
                                        </p:tav>
                                      </p:tavLst>
                                    </p:anim>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17416"/>
                                        </p:tgtEl>
                                        <p:attrNameLst>
                                          <p:attrName>style.visibility</p:attrName>
                                        </p:attrNameLst>
                                      </p:cBhvr>
                                      <p:to>
                                        <p:strVal val="visible"/>
                                      </p:to>
                                    </p:set>
                                    <p:animEffect transition="in" filter="fade">
                                      <p:cBhvr>
                                        <p:cTn id="26" dur="1000"/>
                                        <p:tgtEl>
                                          <p:spTgt spid="17416"/>
                                        </p:tgtEl>
                                      </p:cBhvr>
                                    </p:animEffect>
                                    <p:anim calcmode="lin" valueType="num">
                                      <p:cBhvr>
                                        <p:cTn id="27" dur="1000" fill="hold"/>
                                        <p:tgtEl>
                                          <p:spTgt spid="17416"/>
                                        </p:tgtEl>
                                        <p:attrNameLst>
                                          <p:attrName>ppt_x</p:attrName>
                                        </p:attrNameLst>
                                      </p:cBhvr>
                                      <p:tavLst>
                                        <p:tav tm="0">
                                          <p:val>
                                            <p:strVal val="#ppt_x"/>
                                          </p:val>
                                        </p:tav>
                                        <p:tav tm="100000">
                                          <p:val>
                                            <p:strVal val="#ppt_x"/>
                                          </p:val>
                                        </p:tav>
                                      </p:tavLst>
                                    </p:anim>
                                    <p:anim calcmode="lin" valueType="num">
                                      <p:cBhvr>
                                        <p:cTn id="28" dur="1000" fill="hold"/>
                                        <p:tgtEl>
                                          <p:spTgt spid="17416"/>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500"/>
                                  </p:stCondLst>
                                  <p:childTnLst>
                                    <p:set>
                                      <p:cBhvr>
                                        <p:cTn id="30" dur="1" fill="hold">
                                          <p:stCondLst>
                                            <p:cond delay="0"/>
                                          </p:stCondLst>
                                        </p:cTn>
                                        <p:tgtEl>
                                          <p:spTgt spid="109"/>
                                        </p:tgtEl>
                                        <p:attrNameLst>
                                          <p:attrName>style.visibility</p:attrName>
                                        </p:attrNameLst>
                                      </p:cBhvr>
                                      <p:to>
                                        <p:strVal val="visible"/>
                                      </p:to>
                                    </p:set>
                                    <p:animEffect transition="in" filter="fade">
                                      <p:cBhvr>
                                        <p:cTn id="31" dur="500"/>
                                        <p:tgtEl>
                                          <p:spTgt spid="109"/>
                                        </p:tgtEl>
                                      </p:cBhvr>
                                    </p:animEffect>
                                  </p:childTnLst>
                                </p:cTn>
                              </p:par>
                              <p:par>
                                <p:cTn id="32" presetID="17" presetClass="entr" presetSubtype="8" fill="hold" nodeType="withEffect">
                                  <p:stCondLst>
                                    <p:cond delay="5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 fill="hold"/>
                                        <p:tgtEl>
                                          <p:spTgt spid="31"/>
                                        </p:tgtEl>
                                        <p:attrNameLst>
                                          <p:attrName>ppt_x</p:attrName>
                                        </p:attrNameLst>
                                      </p:cBhvr>
                                      <p:tavLst>
                                        <p:tav tm="0">
                                          <p:val>
                                            <p:strVal val="#ppt_x-#ppt_w/2"/>
                                          </p:val>
                                        </p:tav>
                                        <p:tav tm="100000">
                                          <p:val>
                                            <p:strVal val="#ppt_x"/>
                                          </p:val>
                                        </p:tav>
                                      </p:tavLst>
                                    </p:anim>
                                    <p:anim calcmode="lin" valueType="num">
                                      <p:cBhvr>
                                        <p:cTn id="35" dur="500" fill="hold"/>
                                        <p:tgtEl>
                                          <p:spTgt spid="31"/>
                                        </p:tgtEl>
                                        <p:attrNameLst>
                                          <p:attrName>ppt_y</p:attrName>
                                        </p:attrNameLst>
                                      </p:cBhvr>
                                      <p:tavLst>
                                        <p:tav tm="0">
                                          <p:val>
                                            <p:strVal val="#ppt_y"/>
                                          </p:val>
                                        </p:tav>
                                        <p:tav tm="100000">
                                          <p:val>
                                            <p:strVal val="#ppt_y"/>
                                          </p:val>
                                        </p:tav>
                                      </p:tavLst>
                                    </p:anim>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strVal val="#ppt_h"/>
                                          </p:val>
                                        </p:tav>
                                        <p:tav tm="100000">
                                          <p:val>
                                            <p:strVal val="#ppt_h"/>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17417"/>
                                        </p:tgtEl>
                                        <p:attrNameLst>
                                          <p:attrName>style.visibility</p:attrName>
                                        </p:attrNameLst>
                                      </p:cBhvr>
                                      <p:to>
                                        <p:strVal val="visible"/>
                                      </p:to>
                                    </p:set>
                                    <p:animEffect transition="in" filter="fade">
                                      <p:cBhvr>
                                        <p:cTn id="41" dur="1000"/>
                                        <p:tgtEl>
                                          <p:spTgt spid="17417"/>
                                        </p:tgtEl>
                                      </p:cBhvr>
                                    </p:animEffect>
                                    <p:anim calcmode="lin" valueType="num">
                                      <p:cBhvr>
                                        <p:cTn id="42" dur="1000" fill="hold"/>
                                        <p:tgtEl>
                                          <p:spTgt spid="17417"/>
                                        </p:tgtEl>
                                        <p:attrNameLst>
                                          <p:attrName>ppt_x</p:attrName>
                                        </p:attrNameLst>
                                      </p:cBhvr>
                                      <p:tavLst>
                                        <p:tav tm="0">
                                          <p:val>
                                            <p:strVal val="#ppt_x"/>
                                          </p:val>
                                        </p:tav>
                                        <p:tav tm="100000">
                                          <p:val>
                                            <p:strVal val="#ppt_x"/>
                                          </p:val>
                                        </p:tav>
                                      </p:tavLst>
                                    </p:anim>
                                    <p:anim calcmode="lin" valueType="num">
                                      <p:cBhvr>
                                        <p:cTn id="43" dur="1000" fill="hold"/>
                                        <p:tgtEl>
                                          <p:spTgt spid="17417"/>
                                        </p:tgtEl>
                                        <p:attrNameLst>
                                          <p:attrName>ppt_y</p:attrName>
                                        </p:attrNameLst>
                                      </p:cBhvr>
                                      <p:tavLst>
                                        <p:tav tm="0">
                                          <p:val>
                                            <p:strVal val="#ppt_y+.1"/>
                                          </p:val>
                                        </p:tav>
                                        <p:tav tm="100000">
                                          <p:val>
                                            <p:strVal val="#ppt_y"/>
                                          </p:val>
                                        </p:tav>
                                      </p:tavLst>
                                    </p:anim>
                                  </p:childTnLst>
                                </p:cTn>
                              </p:par>
                              <p:par>
                                <p:cTn id="44" presetID="17" presetClass="entr" presetSubtype="8" fill="hold" nodeType="withEffect">
                                  <p:stCondLst>
                                    <p:cond delay="1000"/>
                                  </p:stCondLst>
                                  <p:childTnLst>
                                    <p:set>
                                      <p:cBhvr>
                                        <p:cTn id="45" dur="1" fill="hold">
                                          <p:stCondLst>
                                            <p:cond delay="0"/>
                                          </p:stCondLst>
                                        </p:cTn>
                                        <p:tgtEl>
                                          <p:spTgt spid="37"/>
                                        </p:tgtEl>
                                        <p:attrNameLst>
                                          <p:attrName>style.visibility</p:attrName>
                                        </p:attrNameLst>
                                      </p:cBhvr>
                                      <p:to>
                                        <p:strVal val="visible"/>
                                      </p:to>
                                    </p:set>
                                    <p:anim calcmode="lin" valueType="num">
                                      <p:cBhvr>
                                        <p:cTn id="46" dur="500" fill="hold"/>
                                        <p:tgtEl>
                                          <p:spTgt spid="37"/>
                                        </p:tgtEl>
                                        <p:attrNameLst>
                                          <p:attrName>ppt_x</p:attrName>
                                        </p:attrNameLst>
                                      </p:cBhvr>
                                      <p:tavLst>
                                        <p:tav tm="0">
                                          <p:val>
                                            <p:strVal val="#ppt_x-#ppt_w/2"/>
                                          </p:val>
                                        </p:tav>
                                        <p:tav tm="100000">
                                          <p:val>
                                            <p:strVal val="#ppt_x"/>
                                          </p:val>
                                        </p:tav>
                                      </p:tavLst>
                                    </p:anim>
                                    <p:anim calcmode="lin" valueType="num">
                                      <p:cBhvr>
                                        <p:cTn id="47" dur="500" fill="hold"/>
                                        <p:tgtEl>
                                          <p:spTgt spid="37"/>
                                        </p:tgtEl>
                                        <p:attrNameLst>
                                          <p:attrName>ppt_y</p:attrName>
                                        </p:attrNameLst>
                                      </p:cBhvr>
                                      <p:tavLst>
                                        <p:tav tm="0">
                                          <p:val>
                                            <p:strVal val="#ppt_y"/>
                                          </p:val>
                                        </p:tav>
                                        <p:tav tm="100000">
                                          <p:val>
                                            <p:strVal val="#ppt_y"/>
                                          </p:val>
                                        </p:tav>
                                      </p:tavLst>
                                    </p:anim>
                                    <p:anim calcmode="lin" valueType="num">
                                      <p:cBhvr>
                                        <p:cTn id="48" dur="500" fill="hold"/>
                                        <p:tgtEl>
                                          <p:spTgt spid="37"/>
                                        </p:tgtEl>
                                        <p:attrNameLst>
                                          <p:attrName>ppt_w</p:attrName>
                                        </p:attrNameLst>
                                      </p:cBhvr>
                                      <p:tavLst>
                                        <p:tav tm="0">
                                          <p:val>
                                            <p:fltVal val="0"/>
                                          </p:val>
                                        </p:tav>
                                        <p:tav tm="100000">
                                          <p:val>
                                            <p:strVal val="#ppt_w"/>
                                          </p:val>
                                        </p:tav>
                                      </p:tavLst>
                                    </p:anim>
                                    <p:anim calcmode="lin" valueType="num">
                                      <p:cBhvr>
                                        <p:cTn id="49" dur="500" fill="hold"/>
                                        <p:tgtEl>
                                          <p:spTgt spid="37"/>
                                        </p:tgtEl>
                                        <p:attrNameLst>
                                          <p:attrName>ppt_h</p:attrName>
                                        </p:attrNameLst>
                                      </p:cBhvr>
                                      <p:tavLst>
                                        <p:tav tm="0">
                                          <p:val>
                                            <p:strVal val="#ppt_h"/>
                                          </p:val>
                                        </p:tav>
                                        <p:tav tm="100000">
                                          <p:val>
                                            <p:strVal val="#ppt_h"/>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7418"/>
                                        </p:tgtEl>
                                        <p:attrNameLst>
                                          <p:attrName>style.visibility</p:attrName>
                                        </p:attrNameLst>
                                      </p:cBhvr>
                                      <p:to>
                                        <p:strVal val="visible"/>
                                      </p:to>
                                    </p:set>
                                    <p:animEffect transition="in" filter="fade">
                                      <p:cBhvr>
                                        <p:cTn id="53" dur="1000"/>
                                        <p:tgtEl>
                                          <p:spTgt spid="17418"/>
                                        </p:tgtEl>
                                      </p:cBhvr>
                                    </p:animEffect>
                                    <p:anim calcmode="lin" valueType="num">
                                      <p:cBhvr>
                                        <p:cTn id="54" dur="1000" fill="hold"/>
                                        <p:tgtEl>
                                          <p:spTgt spid="17418"/>
                                        </p:tgtEl>
                                        <p:attrNameLst>
                                          <p:attrName>ppt_x</p:attrName>
                                        </p:attrNameLst>
                                      </p:cBhvr>
                                      <p:tavLst>
                                        <p:tav tm="0">
                                          <p:val>
                                            <p:strVal val="#ppt_x"/>
                                          </p:val>
                                        </p:tav>
                                        <p:tav tm="100000">
                                          <p:val>
                                            <p:strVal val="#ppt_x"/>
                                          </p:val>
                                        </p:tav>
                                      </p:tavLst>
                                    </p:anim>
                                    <p:anim calcmode="lin" valueType="num">
                                      <p:cBhvr>
                                        <p:cTn id="55"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30"/>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31"/>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二</a:t>
              </a:r>
              <a:r>
                <a:rPr lang="zh-CN" altLang="en-US" sz="2800" b="1" dirty="0" smtClean="0">
                  <a:solidFill>
                    <a:srgbClr val="FFFFFF"/>
                  </a:solidFill>
                  <a:latin typeface="微软雅黑" panose="020B0503020204020204" pitchFamily="34" charset="-122"/>
                  <a:ea typeface="微软雅黑" panose="020B0503020204020204" pitchFamily="34" charset="-122"/>
                </a:rPr>
                <a:t>、四川省旅游资源</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2"/>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28"/>
              </p:custDataLst>
            </p:nvPr>
          </p:nvPicPr>
          <p:blipFill>
            <a:blip r:embed="rId34" cstate="print"/>
            <a:stretch>
              <a:fillRect/>
            </a:stretch>
          </p:blipFill>
          <p:spPr>
            <a:xfrm>
              <a:off x="8807" y="95"/>
              <a:ext cx="1694" cy="1287"/>
            </a:xfrm>
            <a:prstGeom prst="rect">
              <a:avLst/>
            </a:prstGeom>
          </p:spPr>
        </p:pic>
        <p:sp>
          <p:nvSpPr>
            <p:cNvPr id="53" name="矩形 52"/>
            <p:cNvSpPr/>
            <p:nvPr>
              <p:custDataLst>
                <p:tags r:id="rId29"/>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0" name="TextBox 4"/>
          <p:cNvSpPr txBox="1">
            <a:spLocks noChangeArrowheads="1"/>
          </p:cNvSpPr>
          <p:nvPr/>
        </p:nvSpPr>
        <p:spPr bwMode="auto">
          <a:xfrm>
            <a:off x="192405" y="1626870"/>
            <a:ext cx="5147945"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（四</a:t>
            </a:r>
            <a:r>
              <a:rPr lang="zh-CN" altLang="en-US" sz="2800" b="1" dirty="0" smtClean="0">
                <a:solidFill>
                  <a:srgbClr val="FFFFFF"/>
                </a:solidFill>
                <a:latin typeface="微软雅黑" panose="020B0503020204020204" pitchFamily="34" charset="-122"/>
                <a:ea typeface="微软雅黑" panose="020B0503020204020204" pitchFamily="34" charset="-122"/>
              </a:rPr>
              <a:t>）九寨沟区</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1"/>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26"/>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27"/>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21"/>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24"/>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25"/>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22"/>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23"/>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9"/>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20"/>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4"/>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7"/>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8"/>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15"/>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16"/>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1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1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6"/>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7"/>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10"/>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11"/>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8"/>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9"/>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2"/>
            </p:custDataLst>
          </p:nvPr>
        </p:nvSpPr>
        <p:spPr bwMode="auto">
          <a:xfrm>
            <a:off x="5445760" y="2911500"/>
            <a:ext cx="1975485" cy="408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smtClean="0">
                <a:solidFill>
                  <a:schemeClr val="bg1"/>
                </a:solidFill>
                <a:latin typeface="微软雅黑" pitchFamily="34" charset="-122"/>
                <a:ea typeface="微软雅黑" pitchFamily="34" charset="-122"/>
              </a:rPr>
              <a:t>九寨沟是中国第一个以保护自然风景为主要目的的自然保护区，被纳入</a:t>
            </a:r>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世界自然遗产名录</a:t>
            </a:r>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a:t>
            </a:r>
            <a:r>
              <a:rPr lang="en-US"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人与生物圈</a:t>
            </a:r>
            <a:r>
              <a:rPr lang="en-US"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保护网络。</a:t>
            </a:r>
            <a:endParaRPr lang="zh-CN" altLang="en-US" sz="2000" dirty="0">
              <a:solidFill>
                <a:schemeClr val="bg1"/>
              </a:solidFill>
              <a:latin typeface="微软雅黑" pitchFamily="34" charset="-122"/>
              <a:ea typeface="微软雅黑" pitchFamily="34" charset="-122"/>
            </a:endParaRPr>
          </a:p>
        </p:txBody>
      </p:sp>
      <p:sp>
        <p:nvSpPr>
          <p:cNvPr id="17417" name="文本框 2"/>
          <p:cNvSpPr txBox="1">
            <a:spLocks noChangeArrowheads="1"/>
          </p:cNvSpPr>
          <p:nvPr>
            <p:custDataLst>
              <p:tags r:id="rId3"/>
            </p:custDataLst>
          </p:nvPr>
        </p:nvSpPr>
        <p:spPr bwMode="auto">
          <a:xfrm>
            <a:off x="7668430" y="2928934"/>
            <a:ext cx="2001068"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000" dirty="0" smtClean="0">
                <a:solidFill>
                  <a:srgbClr val="86975F"/>
                </a:solidFill>
                <a:latin typeface="微软雅黑" pitchFamily="34" charset="-122"/>
                <a:ea typeface="微软雅黑" pitchFamily="34" charset="-122"/>
              </a:rPr>
              <a:t>九寨沟以有九个藏族村寨（又称何药九寨）而得名。九寨沟海拔在</a:t>
            </a:r>
            <a:r>
              <a:rPr lang="en-US" sz="2000" dirty="0" smtClean="0">
                <a:solidFill>
                  <a:srgbClr val="86975F"/>
                </a:solidFill>
                <a:latin typeface="微软雅黑" pitchFamily="34" charset="-122"/>
                <a:ea typeface="微软雅黑" pitchFamily="34" charset="-122"/>
              </a:rPr>
              <a:t>2000</a:t>
            </a:r>
            <a:r>
              <a:rPr lang="zh-CN" altLang="en-US" sz="2000" dirty="0" smtClean="0">
                <a:solidFill>
                  <a:srgbClr val="86975F"/>
                </a:solidFill>
                <a:latin typeface="微软雅黑" pitchFamily="34" charset="-122"/>
                <a:ea typeface="微软雅黑" pitchFamily="34" charset="-122"/>
              </a:rPr>
              <a:t>米以上，遍布原始森林，沟内分布</a:t>
            </a:r>
            <a:r>
              <a:rPr lang="en-US" sz="2000" dirty="0" smtClean="0">
                <a:solidFill>
                  <a:srgbClr val="86975F"/>
                </a:solidFill>
                <a:latin typeface="微软雅黑" pitchFamily="34" charset="-122"/>
                <a:ea typeface="微软雅黑" pitchFamily="34" charset="-122"/>
              </a:rPr>
              <a:t>108</a:t>
            </a:r>
            <a:r>
              <a:rPr lang="zh-CN" altLang="en-US" sz="2000" dirty="0" smtClean="0">
                <a:solidFill>
                  <a:srgbClr val="86975F"/>
                </a:solidFill>
                <a:latin typeface="微软雅黑" pitchFamily="34" charset="-122"/>
                <a:ea typeface="微软雅黑" pitchFamily="34" charset="-122"/>
              </a:rPr>
              <a:t>个湖泊。</a:t>
            </a:r>
            <a:endParaRPr lang="zh-CN" altLang="en-US" sz="2000" dirty="0">
              <a:solidFill>
                <a:srgbClr val="86975F"/>
              </a:solidFill>
              <a:latin typeface="微软雅黑" pitchFamily="34" charset="-122"/>
              <a:ea typeface="微软雅黑" pitchFamily="34" charset="-122"/>
            </a:endParaRPr>
          </a:p>
        </p:txBody>
      </p:sp>
      <p:sp>
        <p:nvSpPr>
          <p:cNvPr id="17418" name="文本框 3"/>
          <p:cNvSpPr txBox="1">
            <a:spLocks noChangeArrowheads="1"/>
          </p:cNvSpPr>
          <p:nvPr>
            <p:custDataLst>
              <p:tags r:id="rId4"/>
            </p:custDataLst>
          </p:nvPr>
        </p:nvSpPr>
        <p:spPr bwMode="auto">
          <a:xfrm>
            <a:off x="9883008" y="2643182"/>
            <a:ext cx="2233930" cy="3108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600" dirty="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p>
          <a:p>
            <a:r>
              <a:rPr lang="zh-CN" altLang="en-US" sz="2000" dirty="0" smtClean="0">
                <a:solidFill>
                  <a:schemeClr val="bg1"/>
                </a:solidFill>
                <a:latin typeface="微软雅黑" pitchFamily="34" charset="-122"/>
                <a:ea typeface="微软雅黑" pitchFamily="34" charset="-122"/>
              </a:rPr>
              <a:t>九寨沟主沟呈</a:t>
            </a:r>
            <a:r>
              <a:rPr lang="en-US" sz="2000" dirty="0" smtClean="0">
                <a:solidFill>
                  <a:schemeClr val="bg1"/>
                </a:solidFill>
                <a:latin typeface="微软雅黑" pitchFamily="34" charset="-122"/>
                <a:ea typeface="微软雅黑" pitchFamily="34" charset="-122"/>
              </a:rPr>
              <a:t>Y</a:t>
            </a:r>
            <a:r>
              <a:rPr lang="zh-CN" altLang="en-US" sz="2000" dirty="0" smtClean="0">
                <a:solidFill>
                  <a:schemeClr val="bg1"/>
                </a:solidFill>
                <a:latin typeface="微软雅黑" pitchFamily="34" charset="-122"/>
                <a:ea typeface="微软雅黑" pitchFamily="34" charset="-122"/>
              </a:rPr>
              <a:t>字形，总长</a:t>
            </a:r>
            <a:r>
              <a:rPr lang="en-US" sz="2000" dirty="0" smtClean="0">
                <a:solidFill>
                  <a:schemeClr val="bg1"/>
                </a:solidFill>
                <a:latin typeface="微软雅黑" pitchFamily="34" charset="-122"/>
                <a:ea typeface="微软雅黑" pitchFamily="34" charset="-122"/>
              </a:rPr>
              <a:t>50</a:t>
            </a:r>
            <a:r>
              <a:rPr lang="zh-CN" altLang="en-US" sz="2000" dirty="0" smtClean="0">
                <a:solidFill>
                  <a:schemeClr val="bg1"/>
                </a:solidFill>
                <a:latin typeface="微软雅黑" pitchFamily="34" charset="-122"/>
                <a:ea typeface="微软雅黑" pitchFamily="34" charset="-122"/>
              </a:rPr>
              <a:t>余公里。沟中分布有多处湖泊、瀑布群和钙华滩流等。水是九寨沟景观的主角。碧绿晶莹的溪水好似项链般穿插于森林与浅滩之间。</a:t>
            </a:r>
            <a:endParaRPr lang="zh-CN" altLang="en-US" sz="2000" dirty="0">
              <a:solidFill>
                <a:schemeClr val="bg1"/>
              </a:solidFill>
              <a:latin typeface="微软雅黑" pitchFamily="34" charset="-122"/>
              <a:ea typeface="微软雅黑" pitchFamily="34" charset="-122"/>
            </a:endParaRPr>
          </a:p>
        </p:txBody>
      </p:sp>
      <p:sp>
        <p:nvSpPr>
          <p:cNvPr id="17" name="Freeform 6"/>
          <p:cNvSpPr>
            <a:spLocks noChangeArrowheads="1"/>
          </p:cNvSpPr>
          <p:nvPr>
            <p:custDataLst>
              <p:tags r:id="rId5"/>
            </p:custDataLst>
          </p:nvPr>
        </p:nvSpPr>
        <p:spPr bwMode="auto">
          <a:xfrm>
            <a:off x="5160645"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4">
            <a:extLst>
              <a:ext uri="{28A0092B-C50C-407E-A947-70E740481C1C}">
                <a14:useLocalDpi xmlns:a14="http://schemas.microsoft.com/office/drawing/2010/main" xmlns=""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2" descr="22"/>
          <p:cNvPicPr>
            <a:picLocks noChangeAspect="1" noChangeArrowheads="1"/>
          </p:cNvPicPr>
          <p:nvPr/>
        </p:nvPicPr>
        <p:blipFill>
          <a:blip r:embed="rId5">
            <a:extLst>
              <a:ext uri="{28A0092B-C50C-407E-A947-70E740481C1C}">
                <a14:useLocalDpi xmlns:a14="http://schemas.microsoft.com/office/drawing/2010/main" xmlns=""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品</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入</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我</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心</a:t>
              </a: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肆</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98755" y="1217295"/>
            <a:ext cx="11900535" cy="5344085"/>
            <a:chOff x="313" y="788"/>
            <a:chExt cx="18741" cy="9545"/>
          </a:xfrm>
        </p:grpSpPr>
        <p:sp>
          <p:nvSpPr>
            <p:cNvPr id="7" name="圆角淘宝店chenying0907出品 18"/>
            <p:cNvSpPr/>
            <p:nvPr>
              <p:custDataLst>
                <p:tags r:id="rId4"/>
              </p:custDataLst>
            </p:nvPr>
          </p:nvSpPr>
          <p:spPr>
            <a:xfrm flipH="1">
              <a:off x="313" y="788"/>
              <a:ext cx="18741" cy="95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a:defRPr/>
              </a:pPr>
              <a:endParaRPr lang="zh-CN" altLang="en-US" sz="1865"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9224" name="淘宝店chenying0907出品 13"/>
            <p:cNvSpPr txBox="1">
              <a:spLocks noChangeArrowheads="1"/>
            </p:cNvSpPr>
            <p:nvPr>
              <p:custDataLst>
                <p:tags r:id="rId5"/>
              </p:custDataLst>
            </p:nvPr>
          </p:nvSpPr>
          <p:spPr bwMode="auto">
            <a:xfrm flipH="1">
              <a:off x="1501" y="1676"/>
              <a:ext cx="16088" cy="63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6" tIns="45708" rIns="91416" bIns="45708">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ts val="4400"/>
                </a:lnSpc>
              </a:pPr>
              <a:r>
                <a:rPr lang="zh-CN" altLang="en-US" sz="2800" dirty="0" smtClean="0">
                  <a:solidFill>
                    <a:srgbClr val="C79F61"/>
                  </a:solidFill>
                  <a:latin typeface="微软雅黑" pitchFamily="34" charset="-122"/>
                  <a:ea typeface="微软雅黑" pitchFamily="34" charset="-122"/>
                </a:rPr>
                <a:t>       </a:t>
              </a:r>
              <a:r>
                <a:rPr lang="en-US" sz="2800" dirty="0" smtClean="0">
                  <a:solidFill>
                    <a:srgbClr val="996633"/>
                  </a:solidFill>
                  <a:latin typeface="微软雅黑" pitchFamily="34" charset="-122"/>
                  <a:ea typeface="微软雅黑" pitchFamily="34" charset="-122"/>
                </a:rPr>
                <a:t>2008</a:t>
              </a:r>
              <a:r>
                <a:rPr lang="zh-CN" altLang="en-US" sz="2800" dirty="0" smtClean="0">
                  <a:solidFill>
                    <a:srgbClr val="996633"/>
                  </a:solidFill>
                  <a:latin typeface="微软雅黑" pitchFamily="34" charset="-122"/>
                  <a:ea typeface="微软雅黑" pitchFamily="34" charset="-122"/>
                </a:rPr>
                <a:t>年</a:t>
              </a:r>
              <a:r>
                <a:rPr lang="en-US" sz="2800" dirty="0" smtClean="0">
                  <a:solidFill>
                    <a:srgbClr val="996633"/>
                  </a:solidFill>
                  <a:latin typeface="微软雅黑" pitchFamily="34" charset="-122"/>
                  <a:ea typeface="微软雅黑" pitchFamily="34" charset="-122"/>
                </a:rPr>
                <a:t>5</a:t>
              </a:r>
              <a:r>
                <a:rPr lang="zh-CN" altLang="en-US" sz="2800" dirty="0" smtClean="0">
                  <a:solidFill>
                    <a:srgbClr val="996633"/>
                  </a:solidFill>
                  <a:latin typeface="微软雅黑" pitchFamily="34" charset="-122"/>
                  <a:ea typeface="微软雅黑" pitchFamily="34" charset="-122"/>
                </a:rPr>
                <a:t>月</a:t>
              </a:r>
              <a:r>
                <a:rPr lang="en-US" sz="2800" dirty="0" smtClean="0">
                  <a:solidFill>
                    <a:srgbClr val="996633"/>
                  </a:solidFill>
                  <a:latin typeface="微软雅黑" pitchFamily="34" charset="-122"/>
                  <a:ea typeface="微软雅黑" pitchFamily="34" charset="-122"/>
                </a:rPr>
                <a:t>12</a:t>
              </a:r>
              <a:r>
                <a:rPr lang="zh-CN" altLang="en-US" sz="2800" dirty="0" smtClean="0">
                  <a:solidFill>
                    <a:srgbClr val="996633"/>
                  </a:solidFill>
                  <a:latin typeface="微软雅黑" pitchFamily="34" charset="-122"/>
                  <a:ea typeface="微软雅黑" pitchFamily="34" charset="-122"/>
                </a:rPr>
                <a:t>日</a:t>
              </a:r>
              <a:r>
                <a:rPr lang="en-US" sz="2800" dirty="0" smtClean="0">
                  <a:solidFill>
                    <a:srgbClr val="996633"/>
                  </a:solidFill>
                  <a:latin typeface="微软雅黑" pitchFamily="34" charset="-122"/>
                  <a:ea typeface="微软雅黑" pitchFamily="34" charset="-122"/>
                </a:rPr>
                <a:t>14</a:t>
              </a:r>
              <a:r>
                <a:rPr lang="zh-CN" altLang="en-US" sz="2800" dirty="0" smtClean="0">
                  <a:solidFill>
                    <a:srgbClr val="996633"/>
                  </a:solidFill>
                  <a:latin typeface="微软雅黑" pitchFamily="34" charset="-122"/>
                  <a:ea typeface="微软雅黑" pitchFamily="34" charset="-122"/>
                </a:rPr>
                <a:t>时</a:t>
              </a:r>
              <a:r>
                <a:rPr lang="en-US" sz="2800" dirty="0" smtClean="0">
                  <a:solidFill>
                    <a:srgbClr val="996633"/>
                  </a:solidFill>
                  <a:latin typeface="微软雅黑" pitchFamily="34" charset="-122"/>
                  <a:ea typeface="微软雅黑" pitchFamily="34" charset="-122"/>
                </a:rPr>
                <a:t>28</a:t>
              </a:r>
              <a:r>
                <a:rPr lang="zh-CN" altLang="en-US" sz="2800" dirty="0" smtClean="0">
                  <a:solidFill>
                    <a:srgbClr val="996633"/>
                  </a:solidFill>
                  <a:latin typeface="微软雅黑" pitchFamily="34" charset="-122"/>
                  <a:ea typeface="微软雅黑" pitchFamily="34" charset="-122"/>
                </a:rPr>
                <a:t>分</a:t>
              </a:r>
              <a:r>
                <a:rPr lang="en-US" sz="2800" dirty="0" smtClean="0">
                  <a:solidFill>
                    <a:srgbClr val="996633"/>
                  </a:solidFill>
                  <a:latin typeface="微软雅黑" pitchFamily="34" charset="-122"/>
                  <a:ea typeface="微软雅黑" pitchFamily="34" charset="-122"/>
                </a:rPr>
                <a:t>04</a:t>
              </a:r>
              <a:r>
                <a:rPr lang="zh-CN" altLang="en-US" sz="2800" dirty="0" smtClean="0">
                  <a:solidFill>
                    <a:srgbClr val="996633"/>
                  </a:solidFill>
                  <a:latin typeface="微软雅黑" pitchFamily="34" charset="-122"/>
                  <a:ea typeface="微软雅黑" pitchFamily="34" charset="-122"/>
                </a:rPr>
                <a:t>秒，汶川县映秀镇南方向约</a:t>
              </a:r>
              <a:r>
                <a:rPr lang="en-US" sz="2800" dirty="0" smtClean="0">
                  <a:solidFill>
                    <a:srgbClr val="996633"/>
                  </a:solidFill>
                  <a:latin typeface="微软雅黑" pitchFamily="34" charset="-122"/>
                  <a:ea typeface="微软雅黑" pitchFamily="34" charset="-122"/>
                </a:rPr>
                <a:t>11</a:t>
              </a:r>
              <a:r>
                <a:rPr lang="zh-CN" altLang="en-US" sz="2800" dirty="0" smtClean="0">
                  <a:solidFill>
                    <a:srgbClr val="996633"/>
                  </a:solidFill>
                  <a:latin typeface="微软雅黑" pitchFamily="34" charset="-122"/>
                  <a:ea typeface="微软雅黑" pitchFamily="34" charset="-122"/>
                </a:rPr>
                <a:t>千米处发生里氏</a:t>
              </a:r>
              <a:r>
                <a:rPr lang="en-US" sz="2800" dirty="0" smtClean="0">
                  <a:solidFill>
                    <a:srgbClr val="996633"/>
                  </a:solidFill>
                  <a:latin typeface="微软雅黑" pitchFamily="34" charset="-122"/>
                  <a:ea typeface="微软雅黑" pitchFamily="34" charset="-122"/>
                </a:rPr>
                <a:t>8.0</a:t>
              </a:r>
              <a:r>
                <a:rPr lang="zh-CN" altLang="en-US" sz="2800" dirty="0" smtClean="0">
                  <a:solidFill>
                    <a:srgbClr val="996633"/>
                  </a:solidFill>
                  <a:latin typeface="微软雅黑" pitchFamily="34" charset="-122"/>
                  <a:ea typeface="微软雅黑" pitchFamily="34" charset="-122"/>
                </a:rPr>
                <a:t>级地震，震源深度</a:t>
              </a:r>
              <a:r>
                <a:rPr lang="en-US" sz="2800" dirty="0" smtClean="0">
                  <a:solidFill>
                    <a:srgbClr val="996633"/>
                  </a:solidFill>
                  <a:latin typeface="微软雅黑" pitchFamily="34" charset="-122"/>
                  <a:ea typeface="微软雅黑" pitchFamily="34" charset="-122"/>
                </a:rPr>
                <a:t>14</a:t>
              </a:r>
              <a:r>
                <a:rPr lang="zh-CN" altLang="en-US" sz="2800" dirty="0" smtClean="0">
                  <a:solidFill>
                    <a:srgbClr val="996633"/>
                  </a:solidFill>
                  <a:latin typeface="微软雅黑" pitchFamily="34" charset="-122"/>
                  <a:ea typeface="微软雅黑" pitchFamily="34" charset="-122"/>
                </a:rPr>
                <a:t>千米</a:t>
              </a:r>
              <a:r>
                <a:rPr lang="en-US" sz="2800" dirty="0" smtClean="0">
                  <a:solidFill>
                    <a:srgbClr val="996633"/>
                  </a:solidFill>
                  <a:latin typeface="微软雅黑" pitchFamily="34" charset="-122"/>
                  <a:ea typeface="微软雅黑" pitchFamily="34" charset="-122"/>
                </a:rPr>
                <a:t>,</a:t>
              </a:r>
              <a:r>
                <a:rPr lang="zh-CN" altLang="en-US" sz="2800" dirty="0" smtClean="0">
                  <a:solidFill>
                    <a:srgbClr val="996633"/>
                  </a:solidFill>
                  <a:latin typeface="微软雅黑" pitchFamily="34" charset="-122"/>
                  <a:ea typeface="微软雅黑" pitchFamily="34" charset="-122"/>
                </a:rPr>
                <a:t>那一刻，天旋地转，山峦垮塌，无数生命戛然而止，整个中华大地浸满悲恸。</a:t>
              </a:r>
              <a:endParaRPr lang="en-US" altLang="zh-CN" sz="2800" dirty="0" smtClean="0">
                <a:solidFill>
                  <a:srgbClr val="996633"/>
                </a:solidFill>
                <a:latin typeface="微软雅黑" pitchFamily="34" charset="-122"/>
                <a:ea typeface="微软雅黑" pitchFamily="34" charset="-122"/>
              </a:endParaRPr>
            </a:p>
            <a:p>
              <a:pPr>
                <a:lnSpc>
                  <a:spcPts val="4400"/>
                </a:lnSpc>
              </a:pPr>
              <a:r>
                <a:rPr lang="zh-CN" altLang="en-US" sz="2800" dirty="0" smtClean="0">
                  <a:solidFill>
                    <a:srgbClr val="996633"/>
                  </a:solidFill>
                  <a:latin typeface="微软雅黑" pitchFamily="34" charset="-122"/>
                  <a:ea typeface="微软雅黑" pitchFamily="34" charset="-122"/>
                </a:rPr>
                <a:t>       面对严重灾情，在中国共产党的坚强领导下，中华民族展现了万众一心、众志成城，不畏艰险、百折不挠，以人为本、尊重科学的伟大抗震救灾精神，迸发出气壮山河、感天动地的巨大力量，赢得了抗震救灾的伟大胜利。</a:t>
              </a:r>
            </a:p>
            <a:p>
              <a:pPr eaLnBrk="1" hangingPunct="1">
                <a:lnSpc>
                  <a:spcPts val="4400"/>
                </a:lnSpc>
              </a:pPr>
              <a:endParaRPr lang="zh-CN" altLang="en-US" sz="2800" dirty="0">
                <a:solidFill>
                  <a:srgbClr val="996633"/>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2"/>
              </p:custDataLst>
            </p:nvPr>
          </p:nvPicPr>
          <p:blipFill>
            <a:blip r:embed="rId7" cstate="print"/>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4">
            <a:extLst>
              <a:ext uri="{28A0092B-C50C-407E-A947-70E740481C1C}">
                <a14:useLocalDpi xmlns:a14="http://schemas.microsoft.com/office/drawing/2010/main" xmlns=""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2" descr="22"/>
          <p:cNvPicPr>
            <a:picLocks noChangeAspect="1" noChangeArrowheads="1"/>
          </p:cNvPicPr>
          <p:nvPr/>
        </p:nvPicPr>
        <p:blipFill>
          <a:blip r:embed="rId5">
            <a:extLst>
              <a:ext uri="{28A0092B-C50C-407E-A947-70E740481C1C}">
                <a14:useLocalDpi xmlns:a14="http://schemas.microsoft.com/office/drawing/2010/main" xmlns=""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析</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做</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实</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践</a:t>
              </a: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伍</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 220"/>
          <p:cNvSpPr/>
          <p:nvPr/>
        </p:nvSpPr>
        <p:spPr>
          <a:xfrm>
            <a:off x="2784212" y="1574801"/>
            <a:ext cx="8894233" cy="4620684"/>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10250" name="文本框 14340"/>
          <p:cNvSpPr txBox="1">
            <a:spLocks noChangeArrowheads="1"/>
          </p:cNvSpPr>
          <p:nvPr>
            <p:custDataLst>
              <p:tags r:id="rId1"/>
            </p:custDataLst>
          </p:nvPr>
        </p:nvSpPr>
        <p:spPr bwMode="auto">
          <a:xfrm>
            <a:off x="4008120" y="2637155"/>
            <a:ext cx="6257925"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chemeClr val="bg1"/>
                </a:solidFill>
                <a:latin typeface="微软雅黑" pitchFamily="34" charset="-122"/>
                <a:ea typeface="微软雅黑" pitchFamily="34" charset="-122"/>
              </a:rPr>
              <a:t>小青通过系统学习，已经储备了相关知识，掌握了四川省的代表性文旅资源，即将接待一个石家庄市来乐山大佛旅游的单位团，</a:t>
            </a:r>
            <a:r>
              <a:rPr lang="zh-CN" altLang="en-US" sz="2800" smtClean="0">
                <a:solidFill>
                  <a:schemeClr val="bg1"/>
                </a:solidFill>
                <a:latin typeface="微软雅黑" pitchFamily="34" charset="-122"/>
                <a:ea typeface="微软雅黑" pitchFamily="34" charset="-122"/>
              </a:rPr>
              <a:t>请帮小青</a:t>
            </a:r>
            <a:r>
              <a:rPr lang="zh-CN" altLang="en-US" sz="2800" dirty="0" smtClean="0">
                <a:solidFill>
                  <a:schemeClr val="bg1"/>
                </a:solidFill>
                <a:latin typeface="微软雅黑" pitchFamily="34" charset="-122"/>
                <a:ea typeface="微软雅黑" pitchFamily="34" charset="-122"/>
              </a:rPr>
              <a:t>准备一篇乐山大佛导游词并进行模拟讲解。</a:t>
            </a:r>
            <a:endParaRPr lang="zh-CN" altLang="en-US" sz="2800" dirty="0">
              <a:solidFill>
                <a:schemeClr val="bg1"/>
              </a:solidFill>
              <a:latin typeface="微软雅黑" pitchFamily="34" charset="-122"/>
              <a:ea typeface="微软雅黑" pitchFamily="34" charset="-122"/>
              <a:cs typeface="微软雅黑" panose="020B0503020204020204" pitchFamily="34" charset="-122"/>
            </a:endParaRPr>
          </a:p>
        </p:txBody>
      </p:sp>
      <p:grpSp>
        <p:nvGrpSpPr>
          <p:cNvPr id="10" name="组合 9"/>
          <p:cNvGrpSpPr/>
          <p:nvPr/>
        </p:nvGrpSpPr>
        <p:grpSpPr>
          <a:xfrm>
            <a:off x="989965" y="1390015"/>
            <a:ext cx="2800350" cy="2416810"/>
            <a:chOff x="1559" y="2189"/>
            <a:chExt cx="4410" cy="3806"/>
          </a:xfrm>
        </p:grpSpPr>
        <p:sp>
          <p:nvSpPr>
            <p:cNvPr id="5" name="Freeform 5"/>
            <p:cNvSpPr/>
            <p:nvPr/>
          </p:nvSpPr>
          <p:spPr bwMode="auto">
            <a:xfrm>
              <a:off x="1559" y="2189"/>
              <a:ext cx="4411" cy="3807"/>
            </a:xfrm>
            <a:custGeom>
              <a:avLst/>
              <a:gdLst>
                <a:gd name="T0" fmla="*/ 455 w 455"/>
                <a:gd name="T1" fmla="*/ 0 h 457"/>
                <a:gd name="T2" fmla="*/ 333 w 455"/>
                <a:gd name="T3" fmla="*/ 0 h 457"/>
                <a:gd name="T4" fmla="*/ 0 w 455"/>
                <a:gd name="T5" fmla="*/ 333 h 457"/>
                <a:gd name="T6" fmla="*/ 0 w 455"/>
                <a:gd name="T7" fmla="*/ 455 h 457"/>
                <a:gd name="T8" fmla="*/ 77 w 455"/>
                <a:gd name="T9" fmla="*/ 456 h 457"/>
                <a:gd name="T10" fmla="*/ 326 w 455"/>
                <a:gd name="T11" fmla="*/ 457 h 457"/>
                <a:gd name="T12" fmla="*/ 335 w 455"/>
                <a:gd name="T13" fmla="*/ 457 h 457"/>
                <a:gd name="T14" fmla="*/ 455 w 455"/>
                <a:gd name="T15" fmla="*/ 347 h 457"/>
                <a:gd name="T16" fmla="*/ 455 w 455"/>
                <a:gd name="T17" fmla="*/ 345 h 457"/>
                <a:gd name="T18" fmla="*/ 455 w 455"/>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455" y="0"/>
                  </a:moveTo>
                  <a:cubicBezTo>
                    <a:pt x="333" y="0"/>
                    <a:pt x="333" y="0"/>
                    <a:pt x="333" y="0"/>
                  </a:cubicBezTo>
                  <a:cubicBezTo>
                    <a:pt x="149"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0" y="452"/>
                    <a:pt x="455" y="390"/>
                    <a:pt x="455" y="347"/>
                  </a:cubicBezTo>
                  <a:cubicBezTo>
                    <a:pt x="455" y="347"/>
                    <a:pt x="455" y="346"/>
                    <a:pt x="455" y="345"/>
                  </a:cubicBezTo>
                  <a:cubicBezTo>
                    <a:pt x="455" y="257"/>
                    <a:pt x="455" y="0"/>
                    <a:pt x="455" y="0"/>
                  </a:cubicBezTo>
                </a:path>
              </a:pathLst>
            </a:custGeom>
            <a:gradFill flip="none" rotWithShape="1">
              <a:gsLst>
                <a:gs pos="100000">
                  <a:srgbClr val="996633"/>
                </a:gs>
                <a:gs pos="0">
                  <a:srgbClr val="C79F61"/>
                </a:gs>
              </a:gsLst>
              <a:lin ang="2700000" scaled="1"/>
              <a:tileRect/>
            </a:gradFill>
            <a:ln w="2857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8" name="文本框 14340"/>
            <p:cNvSpPr txBox="1">
              <a:spLocks noChangeArrowheads="1"/>
            </p:cNvSpPr>
            <p:nvPr>
              <p:custDataLst>
                <p:tags r:id="rId7"/>
              </p:custDataLst>
            </p:nvPr>
          </p:nvSpPr>
          <p:spPr bwMode="auto">
            <a:xfrm>
              <a:off x="2457" y="3813"/>
              <a:ext cx="2940" cy="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实训要求</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989965" y="3921760"/>
            <a:ext cx="2800350" cy="2374900"/>
            <a:chOff x="1559" y="6176"/>
            <a:chExt cx="4410" cy="3740"/>
          </a:xfrm>
        </p:grpSpPr>
        <p:sp>
          <p:nvSpPr>
            <p:cNvPr id="6" name="Freeform 6"/>
            <p:cNvSpPr/>
            <p:nvPr>
              <p:custDataLst>
                <p:tags r:id="rId5"/>
              </p:custDataLst>
            </p:nvPr>
          </p:nvSpPr>
          <p:spPr bwMode="auto">
            <a:xfrm>
              <a:off x="1559" y="6176"/>
              <a:ext cx="4411" cy="3741"/>
            </a:xfrm>
            <a:custGeom>
              <a:avLst/>
              <a:gdLst>
                <a:gd name="T0" fmla="*/ 326 w 455"/>
                <a:gd name="T1" fmla="*/ 0 h 456"/>
                <a:gd name="T2" fmla="*/ 335 w 455"/>
                <a:gd name="T3" fmla="*/ 0 h 456"/>
                <a:gd name="T4" fmla="*/ 455 w 455"/>
                <a:gd name="T5" fmla="*/ 110 h 456"/>
                <a:gd name="T6" fmla="*/ 455 w 455"/>
                <a:gd name="T7" fmla="*/ 112 h 456"/>
                <a:gd name="T8" fmla="*/ 455 w 455"/>
                <a:gd name="T9" fmla="*/ 456 h 456"/>
                <a:gd name="T10" fmla="*/ 333 w 455"/>
                <a:gd name="T11" fmla="*/ 456 h 456"/>
                <a:gd name="T12" fmla="*/ 0 w 455"/>
                <a:gd name="T13" fmla="*/ 123 h 456"/>
                <a:gd name="T14" fmla="*/ 0 w 455"/>
                <a:gd name="T15" fmla="*/ 1 h 456"/>
                <a:gd name="T16" fmla="*/ 77 w 455"/>
                <a:gd name="T17" fmla="*/ 1 h 456"/>
                <a:gd name="T18" fmla="*/ 326 w 455"/>
                <a:gd name="T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6">
                  <a:moveTo>
                    <a:pt x="326" y="0"/>
                  </a:moveTo>
                  <a:cubicBezTo>
                    <a:pt x="329" y="0"/>
                    <a:pt x="332" y="0"/>
                    <a:pt x="335" y="0"/>
                  </a:cubicBezTo>
                  <a:cubicBezTo>
                    <a:pt x="410" y="5"/>
                    <a:pt x="455" y="67"/>
                    <a:pt x="455" y="110"/>
                  </a:cubicBezTo>
                  <a:cubicBezTo>
                    <a:pt x="455" y="110"/>
                    <a:pt x="455" y="111"/>
                    <a:pt x="455" y="112"/>
                  </a:cubicBezTo>
                  <a:cubicBezTo>
                    <a:pt x="455" y="200"/>
                    <a:pt x="455" y="456"/>
                    <a:pt x="455" y="456"/>
                  </a:cubicBezTo>
                  <a:cubicBezTo>
                    <a:pt x="333" y="456"/>
                    <a:pt x="333" y="456"/>
                    <a:pt x="333" y="456"/>
                  </a:cubicBezTo>
                  <a:cubicBezTo>
                    <a:pt x="149" y="456"/>
                    <a:pt x="0" y="307"/>
                    <a:pt x="0" y="123"/>
                  </a:cubicBezTo>
                  <a:cubicBezTo>
                    <a:pt x="0" y="1"/>
                    <a:pt x="0" y="1"/>
                    <a:pt x="0" y="1"/>
                  </a:cubicBezTo>
                  <a:cubicBezTo>
                    <a:pt x="0" y="1"/>
                    <a:pt x="32" y="1"/>
                    <a:pt x="77" y="1"/>
                  </a:cubicBezTo>
                  <a:cubicBezTo>
                    <a:pt x="152" y="0"/>
                    <a:pt x="263" y="0"/>
                    <a:pt x="326" y="0"/>
                  </a:cubicBezTo>
                  <a:close/>
                </a:path>
              </a:pathLst>
            </a:custGeom>
            <a:gradFill flip="none" rotWithShape="1">
              <a:gsLst>
                <a:gs pos="100000">
                  <a:srgbClr val="996633"/>
                </a:gs>
                <a:gs pos="0">
                  <a:srgbClr val="C79F61"/>
                </a:gs>
              </a:gsLst>
              <a:lin ang="2700000" scaled="1"/>
              <a:tileRect/>
            </a:gradFill>
            <a:ln w="2857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9" name="文本框 14340"/>
            <p:cNvSpPr txBox="1">
              <a:spLocks noChangeArrowheads="1"/>
            </p:cNvSpPr>
            <p:nvPr>
              <p:custDataLst>
                <p:tags r:id="rId6"/>
              </p:custDataLst>
            </p:nvPr>
          </p:nvSpPr>
          <p:spPr bwMode="auto">
            <a:xfrm>
              <a:off x="2457" y="7546"/>
              <a:ext cx="2940" cy="8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实训步骤</a:t>
              </a:r>
            </a:p>
          </p:txBody>
        </p:sp>
      </p:grpSp>
      <p:sp>
        <p:nvSpPr>
          <p:cNvPr id="17" name="Freeform 6"/>
          <p:cNvSpPr>
            <a:spLocks noChangeArrowheads="1"/>
          </p:cNvSpPr>
          <p:nvPr>
            <p:custDataLst>
              <p:tags r:id="rId2"/>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grpSp>
        <p:nvGrpSpPr>
          <p:cNvPr id="2" name="组合 1"/>
          <p:cNvGrpSpPr/>
          <p:nvPr/>
        </p:nvGrpSpPr>
        <p:grpSpPr>
          <a:xfrm>
            <a:off x="5592445" y="60325"/>
            <a:ext cx="7039610" cy="816610"/>
            <a:chOff x="8807" y="95"/>
            <a:chExt cx="11086" cy="1286"/>
          </a:xfrm>
        </p:grpSpPr>
        <p:pic>
          <p:nvPicPr>
            <p:cNvPr id="3" name="图片 2" descr="1"/>
            <p:cNvPicPr>
              <a:picLocks noChangeAspect="1"/>
            </p:cNvPicPr>
            <p:nvPr>
              <p:custDataLst>
                <p:tags r:id="rId3"/>
              </p:custDataLst>
            </p:nvPr>
          </p:nvPicPr>
          <p:blipFill>
            <a:blip r:embed="rId9" cstate="print"/>
            <a:stretch>
              <a:fillRect/>
            </a:stretch>
          </p:blipFill>
          <p:spPr>
            <a:xfrm>
              <a:off x="8807" y="95"/>
              <a:ext cx="1694" cy="1287"/>
            </a:xfrm>
            <a:prstGeom prst="rect">
              <a:avLst/>
            </a:prstGeom>
          </p:spPr>
        </p:pic>
        <p:sp>
          <p:nvSpPr>
            <p:cNvPr id="53" name="矩形 52"/>
            <p:cNvSpPr/>
            <p:nvPr>
              <p:custDataLst>
                <p:tags r:id="rId4"/>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3000"/>
                            </p:stCondLst>
                            <p:childTnLst>
                              <p:par>
                                <p:cTn id="13" presetID="4" presetClass="entr" presetSubtype="32" fill="hold" nodeType="afterEffect">
                                  <p:stCondLst>
                                    <p:cond delay="0"/>
                                  </p:stCondLst>
                                  <p:childTnLst>
                                    <p:set>
                                      <p:cBhvr>
                                        <p:cTn id="14" dur="1000" fill="hold">
                                          <p:stCondLst>
                                            <p:cond delay="0"/>
                                          </p:stCondLst>
                                        </p:cTn>
                                        <p:tgtEl>
                                          <p:spTgt spid="11"/>
                                        </p:tgtEl>
                                        <p:attrNameLst>
                                          <p:attrName>style.visibility</p:attrName>
                                        </p:attrNameLst>
                                      </p:cBhvr>
                                      <p:to>
                                        <p:strVal val="visible"/>
                                      </p:to>
                                    </p:set>
                                    <p:animEffect transition="in" filter="box(ou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noChangeArrowheads="1"/>
          </p:cNvPicPr>
          <p:nvPr/>
        </p:nvPicPr>
        <p:blipFill>
          <a:blip r:embed="rId4">
            <a:extLst>
              <a:ext uri="{28A0092B-C50C-407E-A947-70E740481C1C}">
                <a14:useLocalDpi xmlns:a14="http://schemas.microsoft.com/office/drawing/2010/main" xmlns="" val="0"/>
              </a:ext>
            </a:extLst>
          </a:blip>
          <a:srcRect l="2330" r="40623" b="66989"/>
          <a:stretch>
            <a:fillRect/>
          </a:stretch>
        </p:blipFill>
        <p:spPr bwMode="auto">
          <a:xfrm>
            <a:off x="386028" y="129118"/>
            <a:ext cx="3898900" cy="31919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图片 3" descr="11"/>
          <p:cNvPicPr>
            <a:picLocks noChangeAspect="1" noChangeArrowheads="1"/>
          </p:cNvPicPr>
          <p:nvPr/>
        </p:nvPicPr>
        <p:blipFill>
          <a:blip r:embed="rId4">
            <a:extLst>
              <a:ext uri="{28A0092B-C50C-407E-A947-70E740481C1C}">
                <a14:useLocalDpi xmlns:a14="http://schemas.microsoft.com/office/drawing/2010/main" xmlns="" val="0"/>
              </a:ext>
            </a:extLst>
          </a:blip>
          <a:srcRect t="38542" b="38876"/>
          <a:stretch>
            <a:fillRect/>
          </a:stretch>
        </p:blipFill>
        <p:spPr bwMode="auto">
          <a:xfrm>
            <a:off x="386028" y="2821518"/>
            <a:ext cx="11421533" cy="3649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组合 11"/>
          <p:cNvGrpSpPr/>
          <p:nvPr/>
        </p:nvGrpSpPr>
        <p:grpSpPr bwMode="auto">
          <a:xfrm>
            <a:off x="2672028" y="2311400"/>
            <a:ext cx="6413500" cy="1703917"/>
            <a:chOff x="3664" y="2731"/>
            <a:chExt cx="7576" cy="2012"/>
          </a:xfrm>
        </p:grpSpPr>
        <p:sp>
          <p:nvSpPr>
            <p:cNvPr id="10" name=" 219"/>
            <p:cNvSpPr/>
            <p:nvPr/>
          </p:nvSpPr>
          <p:spPr>
            <a:xfrm>
              <a:off x="3664" y="2731"/>
              <a:ext cx="7576" cy="2012"/>
            </a:xfrm>
            <a:prstGeom prst="roundRect">
              <a:avLst>
                <a:gd name="adj" fmla="val 50000"/>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grpSp>
          <p:nvGrpSpPr>
            <p:cNvPr id="27655" name="组合 10"/>
            <p:cNvGrpSpPr/>
            <p:nvPr/>
          </p:nvGrpSpPr>
          <p:grpSpPr bwMode="auto">
            <a:xfrm>
              <a:off x="3937" y="2831"/>
              <a:ext cx="7124" cy="1812"/>
              <a:chOff x="3937" y="2831"/>
              <a:chExt cx="7124" cy="1812"/>
            </a:xfrm>
          </p:grpSpPr>
          <p:sp>
            <p:nvSpPr>
              <p:cNvPr id="219" name=" 219"/>
              <p:cNvSpPr/>
              <p:nvPr/>
            </p:nvSpPr>
            <p:spPr>
              <a:xfrm>
                <a:off x="3937" y="2831"/>
                <a:ext cx="7028" cy="1812"/>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7657" name="文本框 7"/>
              <p:cNvSpPr txBox="1">
                <a:spLocks noChangeArrowheads="1"/>
              </p:cNvSpPr>
              <p:nvPr/>
            </p:nvSpPr>
            <p:spPr bwMode="auto">
              <a:xfrm>
                <a:off x="4067" y="3085"/>
                <a:ext cx="6994" cy="10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5335" b="1">
                    <a:solidFill>
                      <a:schemeClr val="bg1"/>
                    </a:solidFill>
                    <a:latin typeface="微软雅黑" panose="020B0503020204020204" pitchFamily="34" charset="-122"/>
                    <a:ea typeface="微软雅黑" panose="020B0503020204020204" pitchFamily="34" charset="-122"/>
                  </a:rPr>
                  <a:t>谢谢观赏！</a:t>
                </a:r>
              </a:p>
            </p:txBody>
          </p:sp>
        </p:grpSp>
      </p:grpSp>
      <p:pic>
        <p:nvPicPr>
          <p:cNvPr id="3" name="图片 2" descr="5408f105d31def90e98830dffc7fc8b4"/>
          <p:cNvPicPr>
            <a:picLocks noChangeAspect="1" noChangeArrowheads="1"/>
          </p:cNvPicPr>
          <p:nvPr/>
        </p:nvPicPr>
        <p:blipFill>
          <a:blip r:embed="rId5">
            <a:extLst>
              <a:ext uri="{28A0092B-C50C-407E-A947-70E740481C1C}">
                <a14:useLocalDpi xmlns:a14="http://schemas.microsoft.com/office/drawing/2010/main" xmlns="" val="0"/>
              </a:ext>
            </a:extLst>
          </a:blip>
          <a:srcRect t="24455" b="38336"/>
          <a:stretch>
            <a:fillRect/>
          </a:stretch>
        </p:blipFill>
        <p:spPr bwMode="auto">
          <a:xfrm>
            <a:off x="2625461" y="3321051"/>
            <a:ext cx="6307667" cy="1174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8"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par>
                                <p:cTn id="23" presetID="8"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par>
                                <p:cTn id="26" presetID="5"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heckerboard(across)">
                                      <p:cBhvr>
                                        <p:cTn id="28" dur="500"/>
                                        <p:tgtEl>
                                          <p:spTgt spid="3"/>
                                        </p:tgtEl>
                                      </p:cBhvr>
                                    </p:animEffect>
                                  </p:childTnLst>
                                </p:cTn>
                              </p:par>
                            </p:childTnLst>
                          </p:cTn>
                        </p:par>
                        <p:par>
                          <p:cTn id="29" fill="hold">
                            <p:stCondLst>
                              <p:cond delay="3500"/>
                            </p:stCondLst>
                            <p:childTnLst>
                              <p:par>
                                <p:cTn id="30" presetID="3" presetClass="entr" presetSubtype="1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62994" y="262467"/>
            <a:ext cx="3632200" cy="1143000"/>
          </a:xfrm>
        </p:spPr>
        <p:txBody>
          <a:bodyPr>
            <a:normAutofit/>
          </a:bodyPr>
          <a:lstStyle/>
          <a:p>
            <a:pPr algn="l" eaLnBrk="1" hangingPunct="1"/>
            <a:r>
              <a:rPr lang="zh-CN" altLang="zh-CN" sz="3735" b="1">
                <a:solidFill>
                  <a:srgbClr val="C79F61"/>
                </a:solidFill>
                <a:latin typeface="微软雅黑" panose="020B0503020204020204" pitchFamily="34" charset="-122"/>
                <a:ea typeface="微软雅黑" panose="020B0503020204020204" pitchFamily="34" charset="-122"/>
              </a:rPr>
              <a:t>情景导入</a:t>
            </a:r>
          </a:p>
        </p:txBody>
      </p:sp>
      <p:sp>
        <p:nvSpPr>
          <p:cNvPr id="6147" name="Rectangle 3"/>
          <p:cNvSpPr>
            <a:spLocks noGrp="1" noChangeArrowheads="1"/>
          </p:cNvSpPr>
          <p:nvPr>
            <p:ph idx="1"/>
          </p:nvPr>
        </p:nvSpPr>
        <p:spPr>
          <a:xfrm>
            <a:off x="1948690" y="2000240"/>
            <a:ext cx="8934450" cy="4527550"/>
          </a:xfrm>
        </p:spPr>
        <p:txBody>
          <a:bodyPr>
            <a:normAutofit/>
          </a:bodyPr>
          <a:lstStyle/>
          <a:p>
            <a:pPr marL="0" indent="0">
              <a:lnSpc>
                <a:spcPct val="140000"/>
              </a:lnSpc>
              <a:buNone/>
            </a:pPr>
            <a:r>
              <a:rPr lang="zh-CN" altLang="en-US" dirty="0" smtClean="0">
                <a:solidFill>
                  <a:srgbClr val="86975F"/>
                </a:solidFill>
                <a:latin typeface="微软雅黑" pitchFamily="34" charset="-122"/>
                <a:ea typeface="微软雅黑" pitchFamily="34" charset="-122"/>
              </a:rPr>
              <a:t>小青是乐山旅行社的一名新导游员，山是一座佛，佛是一座山，说的就是乐山大佛，作为地导小青除了要准备乐山大佛的导游词，还需要为客人介绍四川省的概况，你可以帮助小青做好讲解服务的准备工作吗？</a:t>
            </a:r>
            <a:endParaRPr lang="zh-CN" altLang="zh-CN" sz="2665" dirty="0">
              <a:solidFill>
                <a:srgbClr val="86975F"/>
              </a:solidFill>
              <a:latin typeface="微软雅黑" pitchFamily="34" charset="-122"/>
              <a:ea typeface="微软雅黑" pitchFamily="34" charset="-122"/>
            </a:endParaRPr>
          </a:p>
        </p:txBody>
      </p:sp>
      <p:sp>
        <p:nvSpPr>
          <p:cNvPr id="36" name="Freeform 12"/>
          <p:cNvSpPr>
            <a:spLocks noChangeArrowheads="1"/>
          </p:cNvSpPr>
          <p:nvPr/>
        </p:nvSpPr>
        <p:spPr bwMode="auto">
          <a:xfrm>
            <a:off x="1658146" y="1699685"/>
            <a:ext cx="704849" cy="706967"/>
          </a:xfrm>
          <a:custGeom>
            <a:avLst/>
            <a:gdLst>
              <a:gd name="T0" fmla="*/ 0 w 1446"/>
              <a:gd name="T1" fmla="*/ 0 h 1446"/>
              <a:gd name="T2" fmla="*/ 528637 w 1446"/>
              <a:gd name="T3" fmla="*/ 0 h 1446"/>
              <a:gd name="T4" fmla="*/ 528637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37" name="Freeform 12"/>
          <p:cNvSpPr>
            <a:spLocks noChangeArrowheads="1"/>
          </p:cNvSpPr>
          <p:nvPr/>
        </p:nvSpPr>
        <p:spPr bwMode="auto">
          <a:xfrm flipH="1" flipV="1">
            <a:off x="10273189" y="4149303"/>
            <a:ext cx="704851" cy="706967"/>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3.56836E-6 -3.7037E-7 L 0.36686 0.15278 " pathEditMode="relative" rAng="0" ptsTypes="AA">
                                      <p:cBhvr>
                                        <p:cTn id="8" dur="500" spd="-99900" fill="hold"/>
                                        <p:tgtEl>
                                          <p:spTgt spid="36"/>
                                        </p:tgtEl>
                                        <p:attrNameLst>
                                          <p:attrName>ppt_x</p:attrName>
                                          <p:attrName>ppt_y</p:attrName>
                                        </p:attrNameLst>
                                      </p:cBhvr>
                                      <p:rCtr x="18300" y="7600"/>
                                    </p:animMotion>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7.85742E-7 -3.33333E-6 L -0.39495 -0.11018 " pathEditMode="relative" rAng="0" ptsTypes="AA">
                                      <p:cBhvr>
                                        <p:cTn id="12" dur="500" spd="-99900" fill="hold"/>
                                        <p:tgtEl>
                                          <p:spTgt spid="37"/>
                                        </p:tgtEl>
                                        <p:attrNameLst>
                                          <p:attrName>ppt_x</p:attrName>
                                          <p:attrName>ppt_y</p:attrName>
                                        </p:attrNameLst>
                                      </p:cBhvr>
                                      <p:rCtr x="-19700" y="-5500"/>
                                    </p:animMotion>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147">
                                            <p:txEl>
                                              <p:pRg st="0" end="0"/>
                                            </p:txEl>
                                          </p:spTgt>
                                        </p:tgtEl>
                                        <p:attrNameLst>
                                          <p:attrName>style.visibility</p:attrName>
                                        </p:attrNameLst>
                                      </p:cBhvr>
                                      <p:to>
                                        <p:strVal val="visible"/>
                                      </p:to>
                                    </p:set>
                                    <p:animEffect transition="in" filter="fade">
                                      <p:cBhvr>
                                        <p:cTn id="16"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36" grpId="0" animBg="1"/>
      <p:bldP spid="36" grpId="1" animBg="1"/>
      <p:bldP spid="37" grpId="0" bldLvl="0" animBg="1"/>
      <p:bldP spid="37"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4">
            <a:extLst>
              <a:ext uri="{28A0092B-C50C-407E-A947-70E740481C1C}">
                <a14:useLocalDpi xmlns:a14="http://schemas.microsoft.com/office/drawing/2010/main" xmlns=""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图片 2" descr="22"/>
          <p:cNvPicPr>
            <a:picLocks noChangeAspect="1" noChangeArrowheads="1"/>
          </p:cNvPicPr>
          <p:nvPr/>
        </p:nvPicPr>
        <p:blipFill>
          <a:blip r:embed="rId5">
            <a:extLst>
              <a:ext uri="{28A0092B-C50C-407E-A947-70E740481C1C}">
                <a14:useLocalDpi xmlns:a14="http://schemas.microsoft.com/office/drawing/2010/main" xmlns=""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习</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知</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天</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下</a:t>
              </a: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壹</a:t>
              </a: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p>
        </p:txBody>
      </p:sp>
      <p:sp>
        <p:nvSpPr>
          <p:cNvPr id="220" name=" 220"/>
          <p:cNvSpPr/>
          <p:nvPr/>
        </p:nvSpPr>
        <p:spPr>
          <a:xfrm>
            <a:off x="6238240" y="1846580"/>
            <a:ext cx="3496945"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、地理位置</a:t>
            </a:r>
          </a:p>
        </p:txBody>
      </p:sp>
      <p:sp>
        <p:nvSpPr>
          <p:cNvPr id="5" name=" 220"/>
          <p:cNvSpPr/>
          <p:nvPr/>
        </p:nvSpPr>
        <p:spPr>
          <a:xfrm>
            <a:off x="6238875" y="2639695"/>
            <a:ext cx="349631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buClrTx/>
              <a:buSzTx/>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、气候特点</a:t>
            </a:r>
          </a:p>
        </p:txBody>
      </p:sp>
      <p:sp>
        <p:nvSpPr>
          <p:cNvPr id="7" name="左大括号 6"/>
          <p:cNvSpPr/>
          <p:nvPr/>
        </p:nvSpPr>
        <p:spPr>
          <a:xfrm>
            <a:off x="4440555" y="1120775"/>
            <a:ext cx="720090" cy="3975735"/>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4"/>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5"/>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FFFFFF"/>
                  </a:solidFill>
                  <a:latin typeface="微软雅黑" panose="020B0503020204020204" pitchFamily="34" charset="-122"/>
                  <a:ea typeface="微软雅黑" panose="020B0503020204020204" pitchFamily="34" charset="-122"/>
                </a:rPr>
                <a:t>一</a:t>
              </a:r>
              <a:r>
                <a:rPr lang="zh-CN" altLang="en-US" sz="2800" b="1" dirty="0" smtClean="0">
                  <a:solidFill>
                    <a:srgbClr val="FFFFFF"/>
                  </a:solidFill>
                  <a:latin typeface="微软雅黑" panose="020B0503020204020204" pitchFamily="34" charset="-122"/>
                  <a:ea typeface="微软雅黑" panose="020B0503020204020204" pitchFamily="34" charset="-122"/>
                </a:rPr>
                <a:t>、四川省基本</a:t>
              </a:r>
              <a:r>
                <a:rPr lang="zh-CN" altLang="en-US" sz="2800" b="1" dirty="0">
                  <a:solidFill>
                    <a:srgbClr val="FFFFFF"/>
                  </a:solidFill>
                  <a:latin typeface="微软雅黑" panose="020B0503020204020204" pitchFamily="34" charset="-122"/>
                  <a:ea typeface="微软雅黑" panose="020B0503020204020204" pitchFamily="34" charset="-122"/>
                </a:rPr>
                <a:t>情况</a:t>
              </a:r>
            </a:p>
          </p:txBody>
        </p:sp>
        <p:sp>
          <p:nvSpPr>
            <p:cNvPr id="11274" name="Freeform 6"/>
            <p:cNvSpPr>
              <a:spLocks noChangeArrowheads="1"/>
            </p:cNvSpPr>
            <p:nvPr>
              <p:custDataLst>
                <p:tags r:id="rId6"/>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5325745" y="982345"/>
            <a:ext cx="3782060"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p>
        </p:txBody>
      </p:sp>
      <p:sp>
        <p:nvSpPr>
          <p:cNvPr id="11" name="TextBox 4"/>
          <p:cNvSpPr txBox="1">
            <a:spLocks noChangeArrowheads="1"/>
          </p:cNvSpPr>
          <p:nvPr/>
        </p:nvSpPr>
        <p:spPr bwMode="auto">
          <a:xfrm>
            <a:off x="5326380" y="3950970"/>
            <a:ext cx="3759835" cy="73533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区划与交通</a:t>
            </a:r>
          </a:p>
        </p:txBody>
      </p:sp>
      <p:sp>
        <p:nvSpPr>
          <p:cNvPr id="12" name=" 220"/>
          <p:cNvSpPr/>
          <p:nvPr/>
        </p:nvSpPr>
        <p:spPr>
          <a:xfrm>
            <a:off x="6240145" y="4841240"/>
            <a:ext cx="3496945"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、人口区划</a:t>
            </a:r>
          </a:p>
        </p:txBody>
      </p:sp>
      <p:sp>
        <p:nvSpPr>
          <p:cNvPr id="13" name=" 220"/>
          <p:cNvSpPr/>
          <p:nvPr/>
        </p:nvSpPr>
        <p:spPr>
          <a:xfrm>
            <a:off x="6240780" y="5634355"/>
            <a:ext cx="349631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buClrTx/>
              <a:buSzTx/>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、交通情况</a:t>
            </a: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2"/>
              </p:custDataLst>
            </p:nvPr>
          </p:nvPicPr>
          <p:blipFill>
            <a:blip r:embed="rId9" cstate="print"/>
            <a:stretch>
              <a:fillRect/>
            </a:stretch>
          </p:blipFill>
          <p:spPr>
            <a:xfrm>
              <a:off x="8807" y="95"/>
              <a:ext cx="1694" cy="1287"/>
            </a:xfrm>
            <a:prstGeom prst="rect">
              <a:avLst/>
            </a:prstGeom>
          </p:spPr>
        </p:pic>
        <p:sp>
          <p:nvSpPr>
            <p:cNvPr id="16" name="矩形 15"/>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a:solidFill>
                    <a:schemeClr val="bg1"/>
                  </a:solidFill>
                  <a:latin typeface="黑体" panose="02010609060101010101" charset="-122"/>
                  <a:ea typeface="黑体" panose="02010609060101010101" charset="-122"/>
                  <a:sym typeface="+mn-lt"/>
                </a:rPr>
                <a:t>学习</a:t>
              </a:r>
              <a:r>
                <a:rPr lang="zh-CN" altLang="en-US" b="1" spc="1200" dirty="0" smtClean="0">
                  <a:solidFill>
                    <a:schemeClr val="bg1"/>
                  </a:solidFill>
                  <a:latin typeface="黑体" panose="02010609060101010101" charset="-122"/>
                  <a:ea typeface="黑体" panose="02010609060101010101" charset="-122"/>
                  <a:sym typeface="+mn-lt"/>
                </a:rPr>
                <a:t>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p:stCondLst>
                                    <p:cond delay="0"/>
                                  </p:stCondLst>
                                  <p:childTnLst>
                                    <p:set>
                                      <p:cBhvr>
                                        <p:cTn id="17" dur="1000"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220"/>
                                        </p:tgtEl>
                                        <p:attrNameLst>
                                          <p:attrName>style.visibility</p:attrName>
                                        </p:attrNameLst>
                                      </p:cBhvr>
                                      <p:to>
                                        <p:strVal val="visible"/>
                                      </p:to>
                                    </p:set>
                                    <p:animEffect transition="in" filter="wipe(left)">
                                      <p:cBhvr>
                                        <p:cTn id="22" dur="1000"/>
                                        <p:tgtEl>
                                          <p:spTgt spid="220"/>
                                        </p:tgtEl>
                                      </p:cBhvr>
                                    </p:animEffect>
                                  </p:childTnLst>
                                </p:cTn>
                              </p:par>
                              <p:par>
                                <p:cTn id="23" presetID="22" presetClass="entr" presetSubtype="8" fill="hold" grpId="0" nodeType="withEffect">
                                  <p:stCondLst>
                                    <p:cond delay="0"/>
                                  </p:stCondLst>
                                  <p:childTnLst>
                                    <p:set>
                                      <p:cBhvr>
                                        <p:cTn id="24" dur="1000"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par>
                                <p:cTn id="26" presetID="22" presetClass="entr" presetSubtype="8" fill="hold" grpId="0" nodeType="withEffect">
                                  <p:stCondLst>
                                    <p:cond delay="0"/>
                                  </p:stCondLst>
                                  <p:childTnLst>
                                    <p:set>
                                      <p:cBhvr>
                                        <p:cTn id="27" dur="1000"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par>
                                <p:cTn id="29" presetID="22" presetClass="entr" presetSubtype="8" fill="hold" grpId="0" nodeType="withEffect">
                                  <p:stCondLst>
                                    <p:cond delay="0"/>
                                  </p:stCondLst>
                                  <p:childTnLst>
                                    <p:set>
                                      <p:cBhvr>
                                        <p:cTn id="30" dur="1000"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5" grpId="0" animBg="1"/>
      <p:bldP spid="7"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 220"/>
          <p:cNvSpPr/>
          <p:nvPr/>
        </p:nvSpPr>
        <p:spPr>
          <a:xfrm>
            <a:off x="1127125" y="119697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、地理位置</a:t>
            </a:r>
            <a:r>
              <a:rPr lang="en-US" altLang="zh-CN" sz="2800" b="1" noProof="1">
                <a:solidFill>
                  <a:srgbClr val="FFFFFF"/>
                </a:solidFill>
                <a:latin typeface="微软雅黑" panose="020B0503020204020204" pitchFamily="34" charset="-122"/>
                <a:ea typeface="微软雅黑" panose="020B0503020204020204" pitchFamily="34" charset="-122"/>
              </a:rPr>
              <a:t>   </a:t>
            </a:r>
          </a:p>
        </p:txBody>
      </p:sp>
      <p:sp>
        <p:nvSpPr>
          <p:cNvPr id="170" name=" 170"/>
          <p:cNvSpPr/>
          <p:nvPr/>
        </p:nvSpPr>
        <p:spPr>
          <a:xfrm>
            <a:off x="1056005" y="2061210"/>
            <a:ext cx="10052050" cy="3883025"/>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lnSpc>
                <a:spcPct val="150000"/>
              </a:lnSpc>
              <a:spcBef>
                <a:spcPts val="0"/>
              </a:spcBef>
              <a:spcAft>
                <a:spcPts val="0"/>
              </a:spcAft>
              <a:defRPr/>
            </a:pPr>
            <a:r>
              <a:rPr lang="zh-CN" altLang="en-US" sz="2800" dirty="0" smtClean="0">
                <a:latin typeface="微软雅黑" pitchFamily="34" charset="-122"/>
                <a:ea typeface="微软雅黑" pitchFamily="34" charset="-122"/>
              </a:rPr>
              <a:t>       四川省深处我国西南腹地、长江上游，东连重庆市，南邻滇、黔，西接西藏，北接青、甘、陕三省。全省面积达</a:t>
            </a:r>
            <a:r>
              <a:rPr lang="en-US" sz="2800" dirty="0" smtClean="0">
                <a:latin typeface="微软雅黑" pitchFamily="34" charset="-122"/>
                <a:ea typeface="微软雅黑" pitchFamily="34" charset="-122"/>
              </a:rPr>
              <a:t>48.6</a:t>
            </a:r>
            <a:r>
              <a:rPr lang="zh-CN" altLang="en-US" sz="2800" dirty="0" smtClean="0">
                <a:latin typeface="微软雅黑" pitchFamily="34" charset="-122"/>
                <a:ea typeface="微软雅黑" pitchFamily="34" charset="-122"/>
              </a:rPr>
              <a:t>万平方千米，居全国第五位。四川省位于我国大陆地势三大阶梯中的第一级和第二级之间，高低悬殊、西高东低的特点明显。</a:t>
            </a:r>
          </a:p>
          <a:p>
            <a:pPr indent="0" algn="l" eaLnBrk="1" fontAlgn="auto" hangingPunct="1">
              <a:lnSpc>
                <a:spcPct val="150000"/>
              </a:lnSpc>
              <a:spcBef>
                <a:spcPts val="0"/>
              </a:spcBef>
              <a:spcAft>
                <a:spcPts val="0"/>
              </a:spcAft>
              <a:defRPr/>
            </a:pP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2"/>
              </p:custDataLst>
            </p:nvPr>
          </p:nvPicPr>
          <p:blipFill>
            <a:blip r:embed="rId5" cstate="print"/>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学习情景一</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魅力山城—重庆市</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170"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、气候特点</a:t>
            </a:r>
          </a:p>
        </p:txBody>
      </p:sp>
      <p:sp>
        <p:nvSpPr>
          <p:cNvPr id="170" name=" 170"/>
          <p:cNvSpPr/>
          <p:nvPr/>
        </p:nvSpPr>
        <p:spPr>
          <a:xfrm>
            <a:off x="1056005" y="2061210"/>
            <a:ext cx="10052050" cy="3883025"/>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nSpc>
                <a:spcPct val="150000"/>
              </a:lnSpc>
            </a:pPr>
            <a:r>
              <a:rPr lang="zh-CN" altLang="en-US" sz="2800" dirty="0" smtClean="0">
                <a:latin typeface="微软雅黑" pitchFamily="34" charset="-122"/>
                <a:ea typeface="微软雅黑" pitchFamily="34" charset="-122"/>
              </a:rPr>
              <a:t>       根据水、热和光照条件的差异，四川省可划分为四川盆地中亚热带湿润气候区、川西南山地亚热带半湿润气候区和川西高山高原高寒气候区三大部分。</a:t>
            </a:r>
          </a:p>
          <a:p>
            <a:pPr>
              <a:lnSpc>
                <a:spcPct val="150000"/>
              </a:lnSpc>
            </a:pPr>
            <a:r>
              <a:rPr lang="zh-CN" altLang="en-US" sz="2800" dirty="0" smtClean="0">
                <a:latin typeface="微软雅黑" pitchFamily="34" charset="-122"/>
                <a:ea typeface="微软雅黑" pitchFamily="34" charset="-122"/>
              </a:rPr>
              <a:t>       四川盆地及周围山地属于亚热带湿润季风气候类型，这种气候总体上体现出冬暖、春早、夏热、秋雨的特点。</a:t>
            </a:r>
          </a:p>
          <a:p>
            <a:pPr indent="0" algn="l" eaLnBrk="1" fontAlgn="auto" hangingPunct="1">
              <a:lnSpc>
                <a:spcPct val="150000"/>
              </a:lnSpc>
              <a:spcBef>
                <a:spcPts val="0"/>
              </a:spcBef>
              <a:spcAft>
                <a:spcPts val="0"/>
              </a:spcAft>
              <a:defRPr/>
            </a:pP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2"/>
              </p:custDataLst>
            </p:nvPr>
          </p:nvPicPr>
          <p:blipFill>
            <a:blip r:embed="rId5" cstate="print"/>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17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、人口区划</a:t>
            </a:r>
          </a:p>
        </p:txBody>
      </p:sp>
      <p:sp>
        <p:nvSpPr>
          <p:cNvPr id="170" name=" 170"/>
          <p:cNvSpPr/>
          <p:nvPr/>
        </p:nvSpPr>
        <p:spPr>
          <a:xfrm>
            <a:off x="1056005" y="2061210"/>
            <a:ext cx="10052050" cy="3883025"/>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lnSpc>
                <a:spcPct val="150000"/>
              </a:lnSpc>
              <a:spcBef>
                <a:spcPts val="0"/>
              </a:spcBef>
              <a:spcAft>
                <a:spcPts val="0"/>
              </a:spcAft>
              <a:defRPr/>
            </a:pPr>
            <a:r>
              <a:rPr lang="en-US" sz="2800" dirty="0" smtClean="0">
                <a:latin typeface="微软雅黑" pitchFamily="34" charset="-122"/>
                <a:ea typeface="微软雅黑" pitchFamily="34" charset="-122"/>
              </a:rPr>
              <a:t>       2022</a:t>
            </a:r>
            <a:r>
              <a:rPr lang="zh-CN" altLang="en-US" sz="2800" dirty="0" smtClean="0">
                <a:latin typeface="微软雅黑" pitchFamily="34" charset="-122"/>
                <a:ea typeface="微软雅黑" pitchFamily="34" charset="-122"/>
              </a:rPr>
              <a:t>年末，四川省常住人口为</a:t>
            </a:r>
            <a:r>
              <a:rPr lang="en-US" sz="2800" dirty="0" smtClean="0">
                <a:latin typeface="微软雅黑" pitchFamily="34" charset="-122"/>
                <a:ea typeface="微软雅黑" pitchFamily="34" charset="-122"/>
              </a:rPr>
              <a:t>8374</a:t>
            </a:r>
            <a:r>
              <a:rPr lang="zh-CN" altLang="en-US" sz="2800" dirty="0" smtClean="0">
                <a:latin typeface="微软雅黑" pitchFamily="34" charset="-122"/>
                <a:ea typeface="微软雅黑" pitchFamily="34" charset="-122"/>
              </a:rPr>
              <a:t>万人。四川全省共辖</a:t>
            </a:r>
            <a:r>
              <a:rPr lang="en-US" sz="2800" dirty="0" smtClean="0">
                <a:latin typeface="微软雅黑" pitchFamily="34" charset="-122"/>
                <a:ea typeface="微软雅黑" pitchFamily="34" charset="-122"/>
              </a:rPr>
              <a:t>21</a:t>
            </a:r>
            <a:r>
              <a:rPr lang="zh-CN" altLang="en-US" sz="2800" dirty="0" smtClean="0">
                <a:latin typeface="微软雅黑" pitchFamily="34" charset="-122"/>
                <a:ea typeface="微软雅黑" pitchFamily="34" charset="-122"/>
              </a:rPr>
              <a:t>个地级行政单位，包括</a:t>
            </a:r>
            <a:r>
              <a:rPr lang="en-US" sz="2800" dirty="0" smtClean="0">
                <a:latin typeface="微软雅黑" pitchFamily="34" charset="-122"/>
                <a:ea typeface="微软雅黑" pitchFamily="34" charset="-122"/>
              </a:rPr>
              <a:t>18</a:t>
            </a:r>
            <a:r>
              <a:rPr lang="zh-CN" altLang="en-US" sz="2800" dirty="0" smtClean="0">
                <a:latin typeface="微软雅黑" pitchFamily="34" charset="-122"/>
                <a:ea typeface="微软雅黑" pitchFamily="34" charset="-122"/>
              </a:rPr>
              <a:t>个地级市（含副省级城市成都市、绵阳市、自贡市、攀枝花市、泸州市、德阳市、广元市、遂宁市、内江市、乐山市、资阳市、宜宾市、南充市、达州市、雅安市、广安市、巴中市、眉山市）、</a:t>
            </a:r>
            <a:r>
              <a:rPr lang="en-US" sz="2800" dirty="0" smtClean="0">
                <a:latin typeface="微软雅黑" pitchFamily="34" charset="-122"/>
                <a:ea typeface="微软雅黑" pitchFamily="34" charset="-122"/>
              </a:rPr>
              <a:t>3</a:t>
            </a:r>
            <a:r>
              <a:rPr lang="zh-CN" altLang="en-US" sz="2800" dirty="0" smtClean="0">
                <a:latin typeface="微软雅黑" pitchFamily="34" charset="-122"/>
                <a:ea typeface="微软雅黑" pitchFamily="34" charset="-122"/>
              </a:rPr>
              <a:t>个自治州（阿坝藏族羌族自治州、甘孜藏族自治州、凉山彝族自治州）。</a:t>
            </a:r>
            <a:endParaRPr lang="zh-CN" altLang="en-US" sz="2800" noProof="1">
              <a:solidFill>
                <a:srgbClr val="FFFFFF"/>
              </a:solidFill>
              <a:latin typeface="微软雅黑" pitchFamily="34" charset="-122"/>
              <a:ea typeface="微软雅黑"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2"/>
              </p:custDataLst>
            </p:nvPr>
          </p:nvPicPr>
          <p:blipFill>
            <a:blip r:embed="rId5" cstate="print"/>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区划与交通</a:t>
            </a: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ldLvl="0" animBg="1"/>
      <p:bldP spid="170"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、交通情况</a:t>
            </a:r>
          </a:p>
        </p:txBody>
      </p:sp>
      <p:sp>
        <p:nvSpPr>
          <p:cNvPr id="170" name=" 170"/>
          <p:cNvSpPr/>
          <p:nvPr/>
        </p:nvSpPr>
        <p:spPr>
          <a:xfrm>
            <a:off x="1056005" y="2061210"/>
            <a:ext cx="10052050" cy="3883025"/>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nSpc>
                <a:spcPct val="150000"/>
              </a:lnSpc>
            </a:pPr>
            <a:r>
              <a:rPr lang="zh-CN" altLang="en-US" sz="2800" dirty="0" smtClean="0">
                <a:latin typeface="微软雅黑" pitchFamily="34" charset="-122"/>
                <a:ea typeface="微软雅黑" pitchFamily="34" charset="-122"/>
              </a:rPr>
              <a:t>       四川省公路以成都为中心，主要的公路干线有川藏公路、川青公路、川陇公路等。</a:t>
            </a:r>
            <a:r>
              <a:rPr lang="en-US" sz="2800" dirty="0" smtClean="0">
                <a:latin typeface="微软雅黑" pitchFamily="34" charset="-122"/>
                <a:ea typeface="微软雅黑" pitchFamily="34" charset="-122"/>
              </a:rPr>
              <a:t>1952</a:t>
            </a:r>
            <a:r>
              <a:rPr lang="zh-CN" altLang="en-US" sz="2800" dirty="0" smtClean="0">
                <a:latin typeface="微软雅黑" pitchFamily="34" charset="-122"/>
                <a:ea typeface="微软雅黑" pitchFamily="34" charset="-122"/>
              </a:rPr>
              <a:t>年</a:t>
            </a:r>
            <a:r>
              <a:rPr lang="en-US" sz="2800" dirty="0" smtClean="0">
                <a:latin typeface="微软雅黑" pitchFamily="34" charset="-122"/>
                <a:ea typeface="微软雅黑" pitchFamily="34" charset="-122"/>
              </a:rPr>
              <a:t>7</a:t>
            </a:r>
            <a:r>
              <a:rPr lang="zh-CN" altLang="en-US" sz="2800" dirty="0" smtClean="0">
                <a:latin typeface="微软雅黑" pitchFamily="34" charset="-122"/>
                <a:ea typeface="微软雅黑" pitchFamily="34" charset="-122"/>
              </a:rPr>
              <a:t>月，新中国自行设计施工、完全采用国产材料修建的第一条铁路</a:t>
            </a:r>
            <a:r>
              <a:rPr lang="en-US" altLang="zh-CN" sz="2800" dirty="0" smtClean="0">
                <a:latin typeface="微软雅黑" pitchFamily="34" charset="-122"/>
                <a:ea typeface="微软雅黑" pitchFamily="34" charset="-122"/>
              </a:rPr>
              <a:t>——</a:t>
            </a:r>
            <a:r>
              <a:rPr lang="zh-CN" altLang="en-US" sz="2800" dirty="0" smtClean="0">
                <a:latin typeface="微软雅黑" pitchFamily="34" charset="-122"/>
                <a:ea typeface="微软雅黑" pitchFamily="34" charset="-122"/>
              </a:rPr>
              <a:t>成渝铁路建成通车，改写了蜀道难的历史。稻城亚丁机场海拔</a:t>
            </a:r>
            <a:r>
              <a:rPr lang="en-US" sz="2800" dirty="0" smtClean="0">
                <a:latin typeface="微软雅黑" pitchFamily="34" charset="-122"/>
                <a:ea typeface="微软雅黑" pitchFamily="34" charset="-122"/>
              </a:rPr>
              <a:t>4411</a:t>
            </a:r>
            <a:r>
              <a:rPr lang="zh-CN" altLang="en-US" sz="2800" dirty="0" smtClean="0">
                <a:latin typeface="微软雅黑" pitchFamily="34" charset="-122"/>
                <a:ea typeface="微软雅黑" pitchFamily="34" charset="-122"/>
              </a:rPr>
              <a:t>米，是我国海拔最高的民用机场。</a:t>
            </a:r>
          </a:p>
          <a:p>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2"/>
              </p:custDataLst>
            </p:nvPr>
          </p:nvPicPr>
          <p:blipFill>
            <a:blip r:embed="rId5" cstate="print"/>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lvl="0" algn="ctr"/>
              <a:r>
                <a:rPr lang="zh-CN" altLang="en-US" b="1" spc="1200" dirty="0" smtClean="0">
                  <a:solidFill>
                    <a:schemeClr val="bg1"/>
                  </a:solidFill>
                  <a:latin typeface="黑体" panose="02010609060101010101" charset="-122"/>
                  <a:ea typeface="黑体" panose="02010609060101010101" charset="-122"/>
                  <a:sym typeface="+mn-lt"/>
                </a:rPr>
                <a:t>学习情景二</a:t>
              </a:r>
              <a:r>
                <a:rPr lang="en-US" altLang="zh-CN" b="1" spc="1200" dirty="0" smtClean="0">
                  <a:solidFill>
                    <a:schemeClr val="bg1"/>
                  </a:solidFill>
                  <a:latin typeface="黑体" panose="02010609060101010101" charset="-122"/>
                  <a:ea typeface="黑体" panose="02010609060101010101" charset="-122"/>
                  <a:sym typeface="+mn-lt"/>
                </a:rPr>
                <a:t> </a:t>
              </a:r>
              <a:r>
                <a:rPr lang="zh-CN" altLang="en-US" b="1" spc="1200" dirty="0" smtClean="0">
                  <a:solidFill>
                    <a:schemeClr val="bg1"/>
                  </a:solidFill>
                  <a:latin typeface="黑体" panose="02010609060101010101" charset="-122"/>
                  <a:ea typeface="黑体" panose="02010609060101010101" charset="-122"/>
                  <a:sym typeface="+mn-lt"/>
                </a:rPr>
                <a:t>天府之国—四川省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区划与交通</a:t>
            </a:r>
          </a:p>
        </p:txBody>
      </p:sp>
      <p:sp>
        <p:nvSpPr>
          <p:cNvPr id="17" name="Freeform 6"/>
          <p:cNvSpPr>
            <a:spLocks noChangeArrowheads="1"/>
          </p:cNvSpPr>
          <p:nvPr>
            <p:custDataLst>
              <p:tags r:id="rId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xmlns="" w="9525">
                <a:solidFill>
                  <a:srgbClr val="000000"/>
                </a:solidFill>
                <a:round/>
              </a14:hiddenLine>
            </a:ext>
          </a:extLst>
        </p:spPr>
        <p:txBody>
          <a:bodyPr anchor="ctr"/>
          <a:lstStyle/>
          <a:p>
            <a:r>
              <a:rPr lang="zh-CN" altLang="en-US" sz="2000" b="1" spc="1200" dirty="0" smtClean="0">
                <a:solidFill>
                  <a:schemeClr val="bg1"/>
                </a:solidFill>
                <a:latin typeface="黑体" panose="02010609060101010101" charset="-122"/>
                <a:ea typeface="黑体" panose="02010609060101010101" charset="-122"/>
                <a:sym typeface="+mn-ea"/>
              </a:rPr>
              <a:t>专题六</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bldLvl="0" animBg="1"/>
      <p:bldP spid="170" grpId="0" bldLvl="0" animBg="1"/>
      <p:bldP spid="10"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commondata" val="eyJoZGlkIjoiOGFkYWMzNDcwM2ZmNzVmOTc4YTA0MDI5NzAzNTVjYTM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1926</Words>
  <Application>WPS 演示</Application>
  <PresentationFormat>自定义</PresentationFormat>
  <Paragraphs>166</Paragraphs>
  <Slides>27</Slides>
  <Notes>12</Notes>
  <HiddenSlides>0</HiddenSlides>
  <MMClips>0</MMClips>
  <ScaleCrop>false</ScaleCrop>
  <HeadingPairs>
    <vt:vector size="4" baseType="variant">
      <vt:variant>
        <vt:lpstr>主题</vt:lpstr>
      </vt:variant>
      <vt:variant>
        <vt:i4>1</vt:i4>
      </vt:variant>
      <vt:variant>
        <vt:lpstr>幻灯片标题</vt:lpstr>
      </vt:variant>
      <vt:variant>
        <vt:i4>27</vt:i4>
      </vt:variant>
    </vt:vector>
  </HeadingPairs>
  <TitlesOfParts>
    <vt:vector size="28" baseType="lpstr">
      <vt:lpstr>默认设计模板</vt:lpstr>
      <vt:lpstr>幻灯片 1</vt:lpstr>
      <vt:lpstr>幻灯片 2</vt:lpstr>
      <vt:lpstr>情景导入</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diana Dou</dc:creator>
  <cp:lastModifiedBy>Windows 用户</cp:lastModifiedBy>
  <cp:revision>99</cp:revision>
  <dcterms:created xsi:type="dcterms:W3CDTF">2017-10-27T05:05:00Z</dcterms:created>
  <dcterms:modified xsi:type="dcterms:W3CDTF">2023-10-27T05:31:10Z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FCBA52CB88FD470895F0C7EB459D057B_13</vt:lpwstr>
  </property>
</Properties>
</file>