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14" r:id="rId5"/>
    <p:sldId id="289" r:id="rId6"/>
    <p:sldId id="315" r:id="rId7"/>
    <p:sldId id="372" r:id="rId8"/>
    <p:sldId id="374" r:id="rId9"/>
    <p:sldId id="376" r:id="rId10"/>
    <p:sldId id="378" r:id="rId11"/>
    <p:sldId id="379" r:id="rId12"/>
    <p:sldId id="380" r:id="rId13"/>
    <p:sldId id="364" r:id="rId14"/>
    <p:sldId id="381" r:id="rId15"/>
    <p:sldId id="382" r:id="rId16"/>
    <p:sldId id="365" r:id="rId17"/>
    <p:sldId id="383" r:id="rId18"/>
    <p:sldId id="385" r:id="rId19"/>
    <p:sldId id="386" r:id="rId20"/>
    <p:sldId id="384" r:id="rId21"/>
    <p:sldId id="387" r:id="rId22"/>
    <p:sldId id="388" r:id="rId23"/>
    <p:sldId id="389" r:id="rId24"/>
    <p:sldId id="390" r:id="rId25"/>
    <p:sldId id="366" r:id="rId26"/>
    <p:sldId id="391" r:id="rId27"/>
    <p:sldId id="367" r:id="rId28"/>
    <p:sldId id="392" r:id="rId29"/>
    <p:sldId id="341" r:id="rId30"/>
  </p:sldIdLst>
  <p:sldSz cx="12193270" cy="6858000"/>
  <p:notesSz cx="9144000" cy="6858000"/>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79F61"/>
    <a:srgbClr val="86975F"/>
    <a:srgbClr val="996633"/>
    <a:srgbClr val="769454"/>
    <a:srgbClr val="FF0066"/>
    <a:srgbClr val="008000"/>
    <a:srgbClr val="FF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autoAdjust="0"/>
  </p:normalViewPr>
  <p:slideViewPr>
    <p:cSldViewPr showGuides="1">
      <p:cViewPr varScale="1">
        <p:scale>
          <a:sx n="72" d="100"/>
          <a:sy n="72" d="100"/>
        </p:scale>
        <p:origin x="66" y="72"/>
      </p:cViewPr>
      <p:guideLst>
        <p:guide orient="horz" pos="2160"/>
        <p:guide pos="385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tags" Target="tags/tag216.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smtClean="0"/>
            </a:lvl1pPr>
          </a:lstStyle>
          <a:p>
            <a:pPr>
              <a:defRPr/>
            </a:pPr>
            <a:endParaRPr lang="zh-CN" altLang="en-US"/>
          </a:p>
        </p:txBody>
      </p:sp>
      <p:sp>
        <p:nvSpPr>
          <p:cNvPr id="3" name="日期占位符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smtClean="0"/>
            </a:lvl1pPr>
          </a:lstStyle>
          <a:p>
            <a:pPr>
              <a:defRPr/>
            </a:pPr>
            <a:fld id="{1A3D5318-0E4E-415C-AAC5-B5FDE9A4E338}" type="datetimeFigureOut">
              <a:rPr lang="zh-CN" altLang="en-US"/>
            </a:fld>
            <a:endParaRPr lang="zh-CN" altLang="en-US"/>
          </a:p>
        </p:txBody>
      </p:sp>
      <p:sp>
        <p:nvSpPr>
          <p:cNvPr id="4" name="幻灯片图像占位符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smtClean="0"/>
            </a:lvl1pPr>
          </a:lstStyle>
          <a:p>
            <a:pPr>
              <a:defRPr/>
            </a:pPr>
            <a:endParaRPr lang="zh-CN" altLang="en-US"/>
          </a:p>
        </p:txBody>
      </p:sp>
      <p:sp>
        <p:nvSpPr>
          <p:cNvPr id="7" name="灯片编号占位符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smtClean="0"/>
            </a:lvl1pPr>
          </a:lstStyle>
          <a:p>
            <a:pPr>
              <a:defRPr/>
            </a:pPr>
            <a:fld id="{2FD5E47D-AA82-41EA-8BA3-9788BD45B32B}"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mn-lt"/>
        <a:ea typeface="+mn-ea"/>
        <a:cs typeface="+mn-cs"/>
      </a:defRPr>
    </a:lvl1pPr>
    <a:lvl2pPr marL="609600" algn="l" rtl="0" fontAlgn="base">
      <a:spcBef>
        <a:spcPct val="30000"/>
      </a:spcBef>
      <a:spcAft>
        <a:spcPct val="0"/>
      </a:spcAft>
      <a:defRPr sz="1600" kern="1200">
        <a:solidFill>
          <a:schemeClr val="tx1"/>
        </a:solidFill>
        <a:latin typeface="+mn-lt"/>
        <a:ea typeface="+mn-ea"/>
        <a:cs typeface="+mn-cs"/>
      </a:defRPr>
    </a:lvl2pPr>
    <a:lvl3pPr marL="1219200" algn="l" rtl="0" fontAlgn="base">
      <a:spcBef>
        <a:spcPct val="30000"/>
      </a:spcBef>
      <a:spcAft>
        <a:spcPct val="0"/>
      </a:spcAft>
      <a:defRPr sz="1600" kern="1200">
        <a:solidFill>
          <a:schemeClr val="tx1"/>
        </a:solidFill>
        <a:latin typeface="+mn-lt"/>
        <a:ea typeface="+mn-ea"/>
        <a:cs typeface="+mn-cs"/>
      </a:defRPr>
    </a:lvl3pPr>
    <a:lvl4pPr marL="1828800" algn="l" rtl="0" fontAlgn="base">
      <a:spcBef>
        <a:spcPct val="30000"/>
      </a:spcBef>
      <a:spcAft>
        <a:spcPct val="0"/>
      </a:spcAft>
      <a:defRPr sz="1600" kern="1200">
        <a:solidFill>
          <a:schemeClr val="tx1"/>
        </a:solidFill>
        <a:latin typeface="+mn-lt"/>
        <a:ea typeface="+mn-ea"/>
        <a:cs typeface="+mn-cs"/>
      </a:defRPr>
    </a:lvl4pPr>
    <a:lvl5pPr marL="2438400" algn="l" rtl="0" fontAlgn="base">
      <a:spcBef>
        <a:spcPct val="30000"/>
      </a:spcBef>
      <a:spcAft>
        <a:spcPct val="0"/>
      </a:spcAft>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5C346D56-24CB-435E-8843-6232CBB8A3A7}" type="slidenum">
              <a:rPr lang="zh-CN" altLang="en-US"/>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66BB9BB5-1C85-4190-A275-BA8E2D3443E1}"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7ADD2A3F-888F-461E-AE5F-E40AC97DCCA9}"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27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27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19C82970-BAD7-4515-AA67-87D4239A1EF9}"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40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DDBDA31F-2B6C-46C0-830C-A37BC786C408}" type="slidenum">
              <a:rPr lang="zh-CN" altLang="en-US"/>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40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DDBDA31F-2B6C-46C0-830C-A37BC786C408}" type="slidenum">
              <a:rPr lang="zh-CN" altLang="en-US"/>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403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DDBDA31F-2B6C-46C0-830C-A37BC786C408}"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B43A09C7-01D8-4911-B503-2B2F0F94C5E7}" type="slidenum">
              <a:rPr lang="zh-CN" altLang="zh-CN" smtClean="0"/>
            </a:fld>
            <a:endParaRPr lang="zh-CN"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0A1EBE2A-5A06-4645-9BCF-6C5EACE80F36}" type="slidenum">
              <a:rPr lang="zh-CN" altLang="zh-CN" smtClean="0"/>
            </a:fld>
            <a:endParaRPr lang="zh-CN" altLang="zh-CN"/>
          </a:p>
        </p:txBody>
      </p:sp>
      <p:pic>
        <p:nvPicPr>
          <p:cNvPr id="7" name="图片 6" descr="1696930499490"/>
          <p:cNvPicPr>
            <a:picLocks noChangeAspect="1"/>
          </p:cNvPicPr>
          <p:nvPr userDrawn="1">
            <p:custDataLst>
              <p:tags r:id="rId2"/>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309" y="365125"/>
            <a:ext cx="7735307"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E8489FDB-ECC4-42A5-941C-C2186E09DF79}" type="slidenum">
              <a:rPr lang="zh-CN" altLang="zh-CN" smtClean="0"/>
            </a:fld>
            <a:endParaRPr lang="zh-CN" altLang="zh-CN"/>
          </a:p>
        </p:txBody>
      </p:sp>
      <p:pic>
        <p:nvPicPr>
          <p:cNvPr id="7" name="图片 6" descr="1696930499490"/>
          <p:cNvPicPr>
            <a:picLocks noChangeAspect="1"/>
          </p:cNvPicPr>
          <p:nvPr userDrawn="1">
            <p:custDataLst>
              <p:tags r:id="rId2"/>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2_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BB1B18EA-F9B4-46A8-96C7-206F0A71BDFF}" type="slidenum">
              <a:rPr lang="zh-CN" altLang="zh-CN" smtClean="0"/>
            </a:fld>
            <a:endParaRPr lang="zh-CN" altLang="zh-CN"/>
          </a:p>
        </p:txBody>
      </p:sp>
      <p:pic>
        <p:nvPicPr>
          <p:cNvPr id="8" name="图片 7" descr="1696930499490"/>
          <p:cNvPicPr>
            <a:picLocks noChangeAspect="1"/>
          </p:cNvPicPr>
          <p:nvPr userDrawn="1">
            <p:custDataLst>
              <p:tags r:id="rId2"/>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BB1B18EA-F9B4-46A8-96C7-206F0A71BDFF}" type="slidenum">
              <a:rPr lang="zh-CN" altLang="zh-CN" smtClean="0"/>
            </a:fld>
            <a:endParaRPr lang="zh-CN" altLang="zh-CN"/>
          </a:p>
        </p:txBody>
      </p:sp>
      <p:pic>
        <p:nvPicPr>
          <p:cNvPr id="8" name="图片 7" descr="1696930499490"/>
          <p:cNvPicPr>
            <a:picLocks noChangeAspect="1"/>
          </p:cNvPicPr>
          <p:nvPr userDrawn="1">
            <p:custDataLst>
              <p:tags r:id="rId2"/>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30A875F8-3D64-49C4-88E2-EC85489D1431}" type="slidenum">
              <a:rPr lang="zh-CN" altLang="zh-CN" smtClean="0"/>
            </a:fld>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0CD256EE-EEB7-4830-B634-197ADCEC95BF}" type="slidenum">
              <a:rPr lang="zh-CN" altLang="zh-CN" smtClean="0"/>
            </a:fld>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309" y="1825625"/>
            <a:ext cx="5182275"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3004" y="1825625"/>
            <a:ext cx="5182275"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2EE66BC0-3004-483C-B5A1-9A34E9FC452B}" type="slidenum">
              <a:rPr lang="zh-CN" altLang="zh-CN" smtClean="0"/>
            </a:fld>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898" y="2505075"/>
            <a:ext cx="5158459"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3004" y="2505075"/>
            <a:ext cx="5183863"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endParaRPr lang="zh-CN" altLang="zh-CN"/>
          </a:p>
        </p:txBody>
      </p:sp>
      <p:sp>
        <p:nvSpPr>
          <p:cNvPr id="8" name="Footer Placeholder 7"/>
          <p:cNvSpPr>
            <a:spLocks noGrp="1"/>
          </p:cNvSpPr>
          <p:nvPr>
            <p:ph type="ftr" sz="quarter" idx="11"/>
          </p:nvPr>
        </p:nvSpPr>
        <p:spPr/>
        <p:txBody>
          <a:bodyPr/>
          <a:lstStyle/>
          <a:p>
            <a:pPr>
              <a:defRPr/>
            </a:pPr>
            <a:endParaRPr lang="zh-CN" altLang="zh-CN"/>
          </a:p>
        </p:txBody>
      </p:sp>
      <p:sp>
        <p:nvSpPr>
          <p:cNvPr id="9" name="Slide Number Placeholder 8"/>
          <p:cNvSpPr>
            <a:spLocks noGrp="1"/>
          </p:cNvSpPr>
          <p:nvPr>
            <p:ph type="sldNum" sz="quarter" idx="12"/>
          </p:nvPr>
        </p:nvSpPr>
        <p:spPr/>
        <p:txBody>
          <a:bodyPr/>
          <a:lstStyle/>
          <a:p>
            <a:pPr>
              <a:defRPr/>
            </a:pPr>
            <a:fld id="{447742D7-0D35-4830-BF86-89118D0167D4}" type="slidenum">
              <a:rPr lang="zh-CN" altLang="zh-CN" smtClean="0"/>
            </a:fld>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zh-CN" altLang="zh-CN"/>
          </a:p>
        </p:txBody>
      </p:sp>
      <p:sp>
        <p:nvSpPr>
          <p:cNvPr id="4" name="Footer Placeholder 3"/>
          <p:cNvSpPr>
            <a:spLocks noGrp="1"/>
          </p:cNvSpPr>
          <p:nvPr>
            <p:ph type="ftr" sz="quarter" idx="11"/>
          </p:nvPr>
        </p:nvSpPr>
        <p:spPr/>
        <p:txBody>
          <a:bodyPr/>
          <a:lstStyle/>
          <a:p>
            <a:pPr>
              <a:defRPr/>
            </a:pPr>
            <a:endParaRPr lang="zh-CN" altLang="zh-CN"/>
          </a:p>
        </p:txBody>
      </p:sp>
      <p:sp>
        <p:nvSpPr>
          <p:cNvPr id="5" name="Slide Number Placeholder 4"/>
          <p:cNvSpPr>
            <a:spLocks noGrp="1"/>
          </p:cNvSpPr>
          <p:nvPr>
            <p:ph type="sldNum" sz="quarter" idx="12"/>
          </p:nvPr>
        </p:nvSpPr>
        <p:spPr/>
        <p:txBody>
          <a:bodyPr/>
          <a:lstStyle/>
          <a:p>
            <a:pPr>
              <a:defRPr/>
            </a:pPr>
            <a:fld id="{7A1ED8E8-4415-4A7D-8428-BE27B41FC0AE}" type="slidenum">
              <a:rPr lang="zh-CN" altLang="zh-CN" smtClean="0"/>
            </a:fld>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zh-CN" altLang="zh-CN"/>
          </a:p>
        </p:txBody>
      </p:sp>
      <p:sp>
        <p:nvSpPr>
          <p:cNvPr id="3" name="Footer Placeholder 2"/>
          <p:cNvSpPr>
            <a:spLocks noGrp="1"/>
          </p:cNvSpPr>
          <p:nvPr>
            <p:ph type="ftr" sz="quarter" idx="11"/>
          </p:nvPr>
        </p:nvSpPr>
        <p:spPr/>
        <p:txBody>
          <a:bodyPr/>
          <a:lstStyle/>
          <a:p>
            <a:pPr>
              <a:defRPr/>
            </a:pPr>
            <a:endParaRPr lang="zh-CN" altLang="zh-CN"/>
          </a:p>
        </p:txBody>
      </p:sp>
      <p:sp>
        <p:nvSpPr>
          <p:cNvPr id="4" name="Slide Number Placeholder 3"/>
          <p:cNvSpPr>
            <a:spLocks noGrp="1"/>
          </p:cNvSpPr>
          <p:nvPr>
            <p:ph type="sldNum" sz="quarter" idx="12"/>
          </p:nvPr>
        </p:nvSpPr>
        <p:spPr/>
        <p:txBody>
          <a:bodyPr/>
          <a:lstStyle/>
          <a:p>
            <a:pPr>
              <a:defRPr/>
            </a:pPr>
            <a:fld id="{C710B0ED-06BF-41F6-84FC-EB12163CF308}" type="slidenum">
              <a:rPr lang="zh-CN" altLang="zh-CN" smtClean="0"/>
            </a:fld>
            <a:endParaRPr lang="zh-CN" altLang="zh-CN"/>
          </a:p>
        </p:txBody>
      </p:sp>
      <p:pic>
        <p:nvPicPr>
          <p:cNvPr id="8" name="图片 7" descr="1696930499490"/>
          <p:cNvPicPr>
            <a:picLocks noChangeAspect="1"/>
          </p:cNvPicPr>
          <p:nvPr userDrawn="1">
            <p:custDataLst>
              <p:tags r:id="rId2"/>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FDB773C2-95F0-4E11-A360-194D7187C625}" type="slidenum">
              <a:rPr lang="zh-CN" altLang="zh-CN" smtClean="0"/>
            </a:fld>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BB1B18EA-F9B4-46A8-96C7-206F0A71BDFF}" type="slidenum">
              <a:rPr lang="zh-CN" altLang="zh-CN" smtClean="0"/>
            </a:fld>
            <a:endParaRPr lang="zh-CN" altLang="zh-CN"/>
          </a:p>
        </p:txBody>
      </p:sp>
      <p:pic>
        <p:nvPicPr>
          <p:cNvPr id="8" name="图片 7" descr="1696930499490"/>
          <p:cNvPicPr>
            <a:picLocks noChangeAspect="1"/>
          </p:cNvPicPr>
          <p:nvPr userDrawn="1">
            <p:custDataLst>
              <p:tags r:id="rId2"/>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zh-CN"/>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zh-CN"/>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51995B2-7886-4FB3-8F75-13EDE74466D5}" type="slidenum">
              <a:rPr lang="zh-CN" altLang="zh-CN" smtClean="0"/>
            </a:fld>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6.png"/><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image" Target="../media/image12.jpeg"/><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image" Target="../media/image13.png"/><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image" Target="../media/image12.jpeg"/><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slideLayout" Target="../slideLayouts/slideLayout7.xml"/><Relationship Id="rId1" Type="http://schemas.openxmlformats.org/officeDocument/2006/relationships/tags" Target="../tags/tag35.xml"/></Relationships>
</file>

<file path=ppt/slides/_rels/slide13.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image" Target="../media/image14.png"/><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image" Target="../media/image12.jpeg"/><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2" Type="http://schemas.openxmlformats.org/officeDocument/2006/relationships/slideLayout" Target="../slideLayouts/slideLayout7.xml"/><Relationship Id="rId11" Type="http://schemas.openxmlformats.org/officeDocument/2006/relationships/tags" Target="../tags/tag49.xml"/><Relationship Id="rId10" Type="http://schemas.openxmlformats.org/officeDocument/2006/relationships/image" Target="../media/image15.png"/><Relationship Id="rId1" Type="http://schemas.openxmlformats.org/officeDocument/2006/relationships/tags" Target="../tags/tag42.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image" Target="../media/image12.jpeg"/><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16.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image" Target="../media/image12.jpeg"/><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0" Type="http://schemas.openxmlformats.org/officeDocument/2006/relationships/slideLayout" Target="../slideLayouts/slideLayout7.xml"/><Relationship Id="rId1" Type="http://schemas.openxmlformats.org/officeDocument/2006/relationships/tags" Target="../tags/tag55.xml"/></Relationships>
</file>

<file path=ppt/slides/_rels/slide17.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image" Target="../media/image12.jpeg"/><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0" Type="http://schemas.openxmlformats.org/officeDocument/2006/relationships/slideLayout" Target="../slideLayouts/slideLayout7.xml"/><Relationship Id="rId1"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7.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image" Target="../media/image12.jpeg"/><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9.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image" Target="../media/image12.jpeg"/><Relationship Id="rId4" Type="http://schemas.openxmlformats.org/officeDocument/2006/relationships/tags" Target="../tags/tag79.xml"/><Relationship Id="rId35" Type="http://schemas.openxmlformats.org/officeDocument/2006/relationships/slideLayout" Target="../slideLayouts/slideLayout7.xml"/><Relationship Id="rId34" Type="http://schemas.openxmlformats.org/officeDocument/2006/relationships/tags" Target="../tags/tag107.xml"/><Relationship Id="rId33" Type="http://schemas.openxmlformats.org/officeDocument/2006/relationships/image" Target="../media/image16.png"/><Relationship Id="rId32" Type="http://schemas.openxmlformats.org/officeDocument/2006/relationships/tags" Target="../tags/tag106.xml"/><Relationship Id="rId31" Type="http://schemas.openxmlformats.org/officeDocument/2006/relationships/tags" Target="../tags/tag105.xml"/><Relationship Id="rId30" Type="http://schemas.openxmlformats.org/officeDocument/2006/relationships/tags" Target="../tags/tag104.xml"/><Relationship Id="rId3" Type="http://schemas.openxmlformats.org/officeDocument/2006/relationships/tags" Target="../tags/tag78.xml"/><Relationship Id="rId29" Type="http://schemas.openxmlformats.org/officeDocument/2006/relationships/tags" Target="../tags/tag103.xml"/><Relationship Id="rId28" Type="http://schemas.openxmlformats.org/officeDocument/2006/relationships/tags" Target="../tags/tag102.xml"/><Relationship Id="rId27" Type="http://schemas.openxmlformats.org/officeDocument/2006/relationships/tags" Target="../tags/tag101.xml"/><Relationship Id="rId26" Type="http://schemas.openxmlformats.org/officeDocument/2006/relationships/tags" Target="../tags/tag100.xml"/><Relationship Id="rId25" Type="http://schemas.openxmlformats.org/officeDocument/2006/relationships/tags" Target="../tags/tag99.xml"/><Relationship Id="rId24" Type="http://schemas.openxmlformats.org/officeDocument/2006/relationships/tags" Target="../tags/tag98.xml"/><Relationship Id="rId23" Type="http://schemas.openxmlformats.org/officeDocument/2006/relationships/tags" Target="../tags/tag97.xml"/><Relationship Id="rId22" Type="http://schemas.openxmlformats.org/officeDocument/2006/relationships/tags" Target="../tags/tag96.xml"/><Relationship Id="rId21" Type="http://schemas.openxmlformats.org/officeDocument/2006/relationships/tags" Target="../tags/tag95.xml"/><Relationship Id="rId20" Type="http://schemas.openxmlformats.org/officeDocument/2006/relationships/tags" Target="../tags/tag94.xml"/><Relationship Id="rId2" Type="http://schemas.openxmlformats.org/officeDocument/2006/relationships/tags" Target="../tags/tag77.xml"/><Relationship Id="rId19" Type="http://schemas.openxmlformats.org/officeDocument/2006/relationships/tags" Target="../tags/tag93.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tags" Target="../tags/tag76.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7.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image" Target="../media/image12.jpeg"/><Relationship Id="rId4" Type="http://schemas.openxmlformats.org/officeDocument/2006/relationships/tags" Target="../tags/tag111.xml"/><Relationship Id="rId35" Type="http://schemas.openxmlformats.org/officeDocument/2006/relationships/slideLayout" Target="../slideLayouts/slideLayout7.xml"/><Relationship Id="rId34" Type="http://schemas.openxmlformats.org/officeDocument/2006/relationships/tags" Target="../tags/tag139.xml"/><Relationship Id="rId33" Type="http://schemas.openxmlformats.org/officeDocument/2006/relationships/image" Target="../media/image17.png"/><Relationship Id="rId32" Type="http://schemas.openxmlformats.org/officeDocument/2006/relationships/tags" Target="../tags/tag138.xml"/><Relationship Id="rId31" Type="http://schemas.openxmlformats.org/officeDocument/2006/relationships/tags" Target="../tags/tag137.xml"/><Relationship Id="rId30" Type="http://schemas.openxmlformats.org/officeDocument/2006/relationships/tags" Target="../tags/tag136.xml"/><Relationship Id="rId3" Type="http://schemas.openxmlformats.org/officeDocument/2006/relationships/tags" Target="../tags/tag110.xml"/><Relationship Id="rId29" Type="http://schemas.openxmlformats.org/officeDocument/2006/relationships/tags" Target="../tags/tag135.xml"/><Relationship Id="rId28" Type="http://schemas.openxmlformats.org/officeDocument/2006/relationships/tags" Target="../tags/tag134.xml"/><Relationship Id="rId27" Type="http://schemas.openxmlformats.org/officeDocument/2006/relationships/tags" Target="../tags/tag133.xml"/><Relationship Id="rId26" Type="http://schemas.openxmlformats.org/officeDocument/2006/relationships/tags" Target="../tags/tag132.xml"/><Relationship Id="rId25" Type="http://schemas.openxmlformats.org/officeDocument/2006/relationships/tags" Target="../tags/tag131.xml"/><Relationship Id="rId24" Type="http://schemas.openxmlformats.org/officeDocument/2006/relationships/tags" Target="../tags/tag130.xml"/><Relationship Id="rId23" Type="http://schemas.openxmlformats.org/officeDocument/2006/relationships/tags" Target="../tags/tag129.xml"/><Relationship Id="rId22" Type="http://schemas.openxmlformats.org/officeDocument/2006/relationships/tags" Target="../tags/tag128.xml"/><Relationship Id="rId21" Type="http://schemas.openxmlformats.org/officeDocument/2006/relationships/tags" Target="../tags/tag127.xml"/><Relationship Id="rId20" Type="http://schemas.openxmlformats.org/officeDocument/2006/relationships/tags" Target="../tags/tag126.xml"/><Relationship Id="rId2" Type="http://schemas.openxmlformats.org/officeDocument/2006/relationships/tags" Target="../tags/tag109.xml"/><Relationship Id="rId19" Type="http://schemas.openxmlformats.org/officeDocument/2006/relationships/tags" Target="../tags/tag125.xml"/><Relationship Id="rId18" Type="http://schemas.openxmlformats.org/officeDocument/2006/relationships/tags" Target="../tags/tag124.xml"/><Relationship Id="rId17" Type="http://schemas.openxmlformats.org/officeDocument/2006/relationships/tags" Target="../tags/tag123.xml"/><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21.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image" Target="../media/image12.jpeg"/><Relationship Id="rId4" Type="http://schemas.openxmlformats.org/officeDocument/2006/relationships/tags" Target="../tags/tag143.xml"/><Relationship Id="rId35" Type="http://schemas.openxmlformats.org/officeDocument/2006/relationships/slideLayout" Target="../slideLayouts/slideLayout7.xml"/><Relationship Id="rId34" Type="http://schemas.openxmlformats.org/officeDocument/2006/relationships/tags" Target="../tags/tag171.xml"/><Relationship Id="rId33" Type="http://schemas.openxmlformats.org/officeDocument/2006/relationships/image" Target="../media/image18.png"/><Relationship Id="rId32" Type="http://schemas.openxmlformats.org/officeDocument/2006/relationships/tags" Target="../tags/tag170.xml"/><Relationship Id="rId31" Type="http://schemas.openxmlformats.org/officeDocument/2006/relationships/tags" Target="../tags/tag169.xml"/><Relationship Id="rId30" Type="http://schemas.openxmlformats.org/officeDocument/2006/relationships/tags" Target="../tags/tag168.xml"/><Relationship Id="rId3" Type="http://schemas.openxmlformats.org/officeDocument/2006/relationships/tags" Target="../tags/tag142.xml"/><Relationship Id="rId29" Type="http://schemas.openxmlformats.org/officeDocument/2006/relationships/tags" Target="../tags/tag167.xml"/><Relationship Id="rId28" Type="http://schemas.openxmlformats.org/officeDocument/2006/relationships/tags" Target="../tags/tag166.xml"/><Relationship Id="rId27" Type="http://schemas.openxmlformats.org/officeDocument/2006/relationships/tags" Target="../tags/tag165.xml"/><Relationship Id="rId26" Type="http://schemas.openxmlformats.org/officeDocument/2006/relationships/tags" Target="../tags/tag164.xml"/><Relationship Id="rId25" Type="http://schemas.openxmlformats.org/officeDocument/2006/relationships/tags" Target="../tags/tag163.xml"/><Relationship Id="rId24" Type="http://schemas.openxmlformats.org/officeDocument/2006/relationships/tags" Target="../tags/tag162.xml"/><Relationship Id="rId23" Type="http://schemas.openxmlformats.org/officeDocument/2006/relationships/tags" Target="../tags/tag161.xml"/><Relationship Id="rId22" Type="http://schemas.openxmlformats.org/officeDocument/2006/relationships/tags" Target="../tags/tag160.xml"/><Relationship Id="rId21" Type="http://schemas.openxmlformats.org/officeDocument/2006/relationships/tags" Target="../tags/tag159.xml"/><Relationship Id="rId20" Type="http://schemas.openxmlformats.org/officeDocument/2006/relationships/tags" Target="../tags/tag158.xml"/><Relationship Id="rId2" Type="http://schemas.openxmlformats.org/officeDocument/2006/relationships/tags" Target="../tags/tag141.xml"/><Relationship Id="rId19" Type="http://schemas.openxmlformats.org/officeDocument/2006/relationships/tags" Target="../tags/tag157.xml"/><Relationship Id="rId18" Type="http://schemas.openxmlformats.org/officeDocument/2006/relationships/tags" Target="../tags/tag156.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40.xml"/></Relationships>
</file>

<file path=ppt/slides/_rels/slide22.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image" Target="../media/image12.jpeg"/><Relationship Id="rId4" Type="http://schemas.openxmlformats.org/officeDocument/2006/relationships/tags" Target="../tags/tag175.xml"/><Relationship Id="rId35" Type="http://schemas.openxmlformats.org/officeDocument/2006/relationships/slideLayout" Target="../slideLayouts/slideLayout7.xml"/><Relationship Id="rId34" Type="http://schemas.openxmlformats.org/officeDocument/2006/relationships/tags" Target="../tags/tag203.xml"/><Relationship Id="rId33" Type="http://schemas.openxmlformats.org/officeDocument/2006/relationships/image" Target="../media/image19.png"/><Relationship Id="rId32" Type="http://schemas.openxmlformats.org/officeDocument/2006/relationships/tags" Target="../tags/tag202.xml"/><Relationship Id="rId31" Type="http://schemas.openxmlformats.org/officeDocument/2006/relationships/tags" Target="../tags/tag201.xml"/><Relationship Id="rId30" Type="http://schemas.openxmlformats.org/officeDocument/2006/relationships/tags" Target="../tags/tag200.xml"/><Relationship Id="rId3" Type="http://schemas.openxmlformats.org/officeDocument/2006/relationships/tags" Target="../tags/tag174.xml"/><Relationship Id="rId29" Type="http://schemas.openxmlformats.org/officeDocument/2006/relationships/tags" Target="../tags/tag199.xml"/><Relationship Id="rId28" Type="http://schemas.openxmlformats.org/officeDocument/2006/relationships/tags" Target="../tags/tag198.xml"/><Relationship Id="rId27" Type="http://schemas.openxmlformats.org/officeDocument/2006/relationships/tags" Target="../tags/tag197.xml"/><Relationship Id="rId26" Type="http://schemas.openxmlformats.org/officeDocument/2006/relationships/tags" Target="../tags/tag196.xml"/><Relationship Id="rId25" Type="http://schemas.openxmlformats.org/officeDocument/2006/relationships/tags" Target="../tags/tag195.xml"/><Relationship Id="rId24" Type="http://schemas.openxmlformats.org/officeDocument/2006/relationships/tags" Target="../tags/tag194.xml"/><Relationship Id="rId23" Type="http://schemas.openxmlformats.org/officeDocument/2006/relationships/tags" Target="../tags/tag193.xml"/><Relationship Id="rId22" Type="http://schemas.openxmlformats.org/officeDocument/2006/relationships/tags" Target="../tags/tag192.xml"/><Relationship Id="rId21" Type="http://schemas.openxmlformats.org/officeDocument/2006/relationships/tags" Target="../tags/tag191.xml"/><Relationship Id="rId20" Type="http://schemas.openxmlformats.org/officeDocument/2006/relationships/tags" Target="../tags/tag190.xml"/><Relationship Id="rId2" Type="http://schemas.openxmlformats.org/officeDocument/2006/relationships/tags" Target="../tags/tag173.xml"/><Relationship Id="rId19" Type="http://schemas.openxmlformats.org/officeDocument/2006/relationships/tags" Target="../tags/tag189.xml"/><Relationship Id="rId18" Type="http://schemas.openxmlformats.org/officeDocument/2006/relationships/tags" Target="../tags/tag188.xml"/><Relationship Id="rId17" Type="http://schemas.openxmlformats.org/officeDocument/2006/relationships/tags" Target="../tags/tag187.xml"/><Relationship Id="rId16" Type="http://schemas.openxmlformats.org/officeDocument/2006/relationships/tags" Target="../tags/tag186.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2.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10.jpeg"/></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08.xml"/><Relationship Id="rId5" Type="http://schemas.openxmlformats.org/officeDocument/2006/relationships/tags" Target="../tags/tag207.xml"/><Relationship Id="rId4" Type="http://schemas.openxmlformats.org/officeDocument/2006/relationships/image" Target="../media/image12.jpeg"/><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10.jpe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5.xml"/><Relationship Id="rId7" Type="http://schemas.openxmlformats.org/officeDocument/2006/relationships/image" Target="../media/image12.jpeg"/><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tags" Target="../tags/tag209.xml"/></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image" Target="../media/image12.jpeg"/><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image" Target="../media/image12.jpeg"/><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2.jpeg"/><Relationship Id="rId1" Type="http://schemas.openxmlformats.org/officeDocument/2006/relationships/tags" Target="../tags/tag20.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12.jpeg"/><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image" Target="../media/image12.jpeg"/><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5" name="图片 4" descr="832616a7f7e29aa72cdbd4e10801bace"/>
          <p:cNvPicPr>
            <a:picLocks noChangeAspect="1" noChangeArrowheads="1"/>
          </p:cNvPicPr>
          <p:nvPr/>
        </p:nvPicPr>
        <p:blipFill>
          <a:blip r:embed="rId2">
            <a:grayscl/>
            <a:lum bright="70000" contrast="-70000"/>
            <a:extLst>
              <a:ext uri="{28A0092B-C50C-407E-A947-70E740481C1C}">
                <a14:useLocalDpi xmlns:a14="http://schemas.microsoft.com/office/drawing/2010/main" val="0"/>
              </a:ext>
            </a:extLst>
          </a:blip>
          <a:srcRect/>
          <a:stretch>
            <a:fillRect/>
          </a:stretch>
        </p:blipFill>
        <p:spPr bwMode="auto">
          <a:xfrm>
            <a:off x="3103827" y="613833"/>
            <a:ext cx="4097867" cy="440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bwMode="auto">
          <a:xfrm>
            <a:off x="840105" y="664845"/>
            <a:ext cx="3518535" cy="862965"/>
            <a:chOff x="3664" y="2731"/>
            <a:chExt cx="7576" cy="2012"/>
          </a:xfrm>
        </p:grpSpPr>
        <p:sp>
          <p:nvSpPr>
            <p:cNvPr id="10" name=" 219"/>
            <p:cNvSpPr/>
            <p:nvPr/>
          </p:nvSpPr>
          <p:spPr>
            <a:xfrm>
              <a:off x="3664" y="2731"/>
              <a:ext cx="7576" cy="2012"/>
            </a:xfrm>
            <a:prstGeom prst="roundRect">
              <a:avLst>
                <a:gd name="adj" fmla="val 50000"/>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grpSp>
          <p:nvGrpSpPr>
            <p:cNvPr id="2058" name="组合 10"/>
            <p:cNvGrpSpPr/>
            <p:nvPr/>
          </p:nvGrpSpPr>
          <p:grpSpPr bwMode="auto">
            <a:xfrm>
              <a:off x="3937" y="2831"/>
              <a:ext cx="7028" cy="1812"/>
              <a:chOff x="3937" y="2831"/>
              <a:chExt cx="7028" cy="1812"/>
            </a:xfrm>
          </p:grpSpPr>
          <p:sp>
            <p:nvSpPr>
              <p:cNvPr id="219" name=" 219"/>
              <p:cNvSpPr/>
              <p:nvPr/>
            </p:nvSpPr>
            <p:spPr>
              <a:xfrm>
                <a:off x="3937" y="2831"/>
                <a:ext cx="7028" cy="1812"/>
              </a:xfrm>
              <a:prstGeom prst="roundRect">
                <a:avLst>
                  <a:gd name="adj" fmla="val 50000"/>
                </a:avLst>
              </a:prstGeom>
              <a:solidFill>
                <a:srgbClr val="8697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2060" name="文本框 7"/>
              <p:cNvSpPr txBox="1">
                <a:spLocks noChangeArrowheads="1"/>
              </p:cNvSpPr>
              <p:nvPr/>
            </p:nvSpPr>
            <p:spPr bwMode="auto">
              <a:xfrm>
                <a:off x="4277" y="3235"/>
                <a:ext cx="6302" cy="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a:solidFill>
                      <a:schemeClr val="bg1"/>
                    </a:solidFill>
                    <a:latin typeface="微软雅黑" panose="020B0503020204020204" pitchFamily="34" charset="-122"/>
                    <a:ea typeface="微软雅黑" panose="020B0503020204020204" pitchFamily="34" charset="-122"/>
                  </a:rPr>
                  <a:t>导游基础知识</a:t>
                </a:r>
                <a:endParaRPr lang="zh-CN" altLang="en-US" sz="2800">
                  <a:solidFill>
                    <a:schemeClr val="bg1"/>
                  </a:solidFill>
                  <a:latin typeface="微软雅黑" panose="020B0503020204020204" pitchFamily="34" charset="-122"/>
                  <a:ea typeface="微软雅黑" panose="020B0503020204020204" pitchFamily="34" charset="-122"/>
                </a:endParaRPr>
              </a:p>
            </p:txBody>
          </p:sp>
        </p:grpSp>
      </p:grpSp>
      <p:sp>
        <p:nvSpPr>
          <p:cNvPr id="9" name="文本框 8"/>
          <p:cNvSpPr txBox="1">
            <a:spLocks noChangeArrowheads="1"/>
          </p:cNvSpPr>
          <p:nvPr/>
        </p:nvSpPr>
        <p:spPr bwMode="auto">
          <a:xfrm>
            <a:off x="1560195" y="2348865"/>
            <a:ext cx="918781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600" spc="400" dirty="0" smtClean="0">
                <a:solidFill>
                  <a:srgbClr val="6B8866"/>
                </a:solidFill>
                <a:latin typeface="华文新魏" panose="02010800040101010101" pitchFamily="2" charset="-122"/>
                <a:ea typeface="华文新魏" panose="02010800040101010101" pitchFamily="2" charset="-122"/>
                <a:cs typeface="+mn-ea"/>
              </a:rPr>
              <a:t>专题四  华中地区—湖光山色 俗殊习异</a:t>
            </a:r>
            <a:endParaRPr lang="en-US" altLang="zh-CN" sz="3600" spc="400" dirty="0" smtClean="0">
              <a:solidFill>
                <a:srgbClr val="6B8866"/>
              </a:solidFill>
              <a:latin typeface="华文新魏" panose="02010800040101010101" pitchFamily="2" charset="-122"/>
              <a:ea typeface="华文新魏" panose="02010800040101010101" pitchFamily="2" charset="-122"/>
              <a:cs typeface="+mn-ea"/>
            </a:endParaRPr>
          </a:p>
        </p:txBody>
      </p:sp>
      <p:pic>
        <p:nvPicPr>
          <p:cNvPr id="4" name="图片 3" descr="5408f105d31def90e98830dffc7fc8b4"/>
          <p:cNvPicPr>
            <a:picLocks noChangeAspect="1" noChangeArrowheads="1"/>
          </p:cNvPicPr>
          <p:nvPr/>
        </p:nvPicPr>
        <p:blipFill>
          <a:blip r:embed="rId3">
            <a:extLst>
              <a:ext uri="{28A0092B-C50C-407E-A947-70E740481C1C}">
                <a14:useLocalDpi xmlns:a14="http://schemas.microsoft.com/office/drawing/2010/main" val="0"/>
              </a:ext>
            </a:extLst>
          </a:blip>
          <a:srcRect t="24457" b="38336"/>
          <a:stretch>
            <a:fillRect/>
          </a:stretch>
        </p:blipFill>
        <p:spPr bwMode="auto">
          <a:xfrm>
            <a:off x="695960" y="1341755"/>
            <a:ext cx="3828415" cy="71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bwMode="auto">
          <a:xfrm>
            <a:off x="497205" y="109220"/>
            <a:ext cx="1090295" cy="1157605"/>
            <a:chOff x="3423" y="1821"/>
            <a:chExt cx="1619" cy="2697"/>
          </a:xfrm>
        </p:grpSpPr>
        <p:pic>
          <p:nvPicPr>
            <p:cNvPr id="2055" name="图片 2" descr="7ae253324a9dc50efcc2889339175ecd"/>
            <p:cNvPicPr>
              <a:picLocks noChangeAspect="1" noChangeArrowheads="1"/>
            </p:cNvPicPr>
            <p:nvPr/>
          </p:nvPicPr>
          <p:blipFill>
            <a:blip r:embed="rId4" cstate="print">
              <a:extLst>
                <a:ext uri="{28A0092B-C50C-407E-A947-70E740481C1C}">
                  <a14:useLocalDpi xmlns:a14="http://schemas.microsoft.com/office/drawing/2010/main" val="0"/>
                </a:ext>
              </a:extLst>
            </a:blip>
            <a:srcRect l="29500" t="13472" r="32153" b="22653"/>
            <a:stretch>
              <a:fillRect/>
            </a:stretch>
          </p:blipFill>
          <p:spPr bwMode="auto">
            <a:xfrm>
              <a:off x="3423" y="1821"/>
              <a:ext cx="1619" cy="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文本框 5"/>
            <p:cNvSpPr txBox="1">
              <a:spLocks noChangeArrowheads="1"/>
            </p:cNvSpPr>
            <p:nvPr/>
          </p:nvSpPr>
          <p:spPr bwMode="auto">
            <a:xfrm>
              <a:off x="3742" y="2106"/>
              <a:ext cx="1002" cy="2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chemeClr val="bg1"/>
                  </a:solidFill>
                  <a:latin typeface="字酷堂明行体(个人非商业)" pitchFamily="49" charset="-122"/>
                  <a:ea typeface="字酷堂明行体(个人非商业)" pitchFamily="49" charset="-122"/>
                </a:rPr>
                <a:t>地方</a:t>
              </a:r>
              <a:endParaRPr lang="zh-CN" altLang="en-US" sz="3200" b="1">
                <a:solidFill>
                  <a:schemeClr val="bg1"/>
                </a:solidFill>
                <a:latin typeface="字酷堂明行体(个人非商业)" pitchFamily="49" charset="-122"/>
                <a:ea typeface="字酷堂明行体(个人非商业)" pitchFamily="49" charset="-122"/>
              </a:endParaRPr>
            </a:p>
          </p:txBody>
        </p:sp>
      </p:grpSp>
      <p:sp>
        <p:nvSpPr>
          <p:cNvPr id="21" name="TextBox 7"/>
          <p:cNvSpPr>
            <a:spLocks noChangeArrowheads="1"/>
          </p:cNvSpPr>
          <p:nvPr>
            <p:custDataLst>
              <p:tags r:id="rId5"/>
            </p:custDataLst>
          </p:nvPr>
        </p:nvSpPr>
        <p:spPr bwMode="auto">
          <a:xfrm>
            <a:off x="2064301" y="3572932"/>
            <a:ext cx="7495983" cy="6153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lgn="ctr">
              <a:defRPr/>
            </a:pPr>
            <a:r>
              <a:rPr lang="zh-CN" altLang="en-US" sz="4000"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学习情景一</a:t>
            </a:r>
            <a:r>
              <a:rPr lang="en-US" altLang="zh-CN" sz="4000"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zh-CN" altLang="en-US" sz="4000"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en-US" altLang="zh-CN" sz="4000"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zh-CN" altLang="en-US" sz="4000"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中原大地—河南省</a:t>
            </a:r>
            <a:endParaRPr lang="zh-CN" altLang="en-US" sz="4000"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2" name="图片 1" descr="11"/>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t="37975" b="41437"/>
          <a:stretch>
            <a:fillRect/>
          </a:stretch>
        </p:blipFill>
        <p:spPr bwMode="auto">
          <a:xfrm>
            <a:off x="0" y="3317240"/>
            <a:ext cx="12153265" cy="354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p:tgtEl>
                                          <p:spTgt spid="4"/>
                                        </p:tgtEl>
                                        <p:attrNameLst>
                                          <p:attrName>ppt_y</p:attrName>
                                        </p:attrNameLst>
                                      </p:cBhvr>
                                      <p:tavLst>
                                        <p:tav tm="0">
                                          <p:val>
                                            <p:strVal val="#ppt_y-#ppt_h*1.125000"/>
                                          </p:val>
                                        </p:tav>
                                        <p:tav tm="100000">
                                          <p:val>
                                            <p:strVal val="#ppt_y"/>
                                          </p:val>
                                        </p:tav>
                                      </p:tavLst>
                                    </p:anim>
                                    <p:animEffect transition="in" filter="wipe(down)">
                                      <p:cBhvr>
                                        <p:cTn id="21" dur="500"/>
                                        <p:tgtEl>
                                          <p:spTgt spid="4"/>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21"/>
                                        </p:tgtEl>
                                        <p:attrNameLst>
                                          <p:attrName>style.visibility</p:attrName>
                                        </p:attrNameLst>
                                      </p:cBhvr>
                                      <p:to>
                                        <p:strVal val="visible"/>
                                      </p:to>
                                    </p:set>
                                    <p:anim by="(-#ppt_w*2)" calcmode="lin" valueType="num">
                                      <p:cBhvr rctx="PPT">
                                        <p:cTn id="30" dur="500" autoRev="1" fill="hold">
                                          <p:stCondLst>
                                            <p:cond delay="0"/>
                                          </p:stCondLst>
                                        </p:cTn>
                                        <p:tgtEl>
                                          <p:spTgt spid="21"/>
                                        </p:tgtEl>
                                        <p:attrNameLst>
                                          <p:attrName>ppt_w</p:attrName>
                                        </p:attrNameLst>
                                      </p:cBhvr>
                                    </p:anim>
                                    <p:anim by="(#ppt_w*0.50)" calcmode="lin" valueType="num">
                                      <p:cBhvr>
                                        <p:cTn id="31" dur="500" decel="50000" autoRev="1" fill="hold">
                                          <p:stCondLst>
                                            <p:cond delay="0"/>
                                          </p:stCondLst>
                                        </p:cTn>
                                        <p:tgtEl>
                                          <p:spTgt spid="21"/>
                                        </p:tgtEl>
                                        <p:attrNameLst>
                                          <p:attrName>ppt_x</p:attrName>
                                        </p:attrNameLst>
                                      </p:cBhvr>
                                    </p:anim>
                                    <p:anim from="(-#ppt_h/2)" to="(#ppt_y)" calcmode="lin" valueType="num">
                                      <p:cBhvr>
                                        <p:cTn id="32" dur="1000" fill="hold">
                                          <p:stCondLst>
                                            <p:cond delay="0"/>
                                          </p:stCondLst>
                                        </p:cTn>
                                        <p:tgtEl>
                                          <p:spTgt spid="21"/>
                                        </p:tgtEl>
                                        <p:attrNameLst>
                                          <p:attrName>ppt_y</p:attrName>
                                        </p:attrNameLst>
                                      </p:cBhvr>
                                    </p:anim>
                                    <p:animRot by="21600000">
                                      <p:cBhvr>
                                        <p:cTn id="33" dur="1000" fill="hold">
                                          <p:stCondLst>
                                            <p:cond delay="0"/>
                                          </p:stCondLst>
                                        </p:cTn>
                                        <p:tgtEl>
                                          <p:spTgt spid="21"/>
                                        </p:tgtEl>
                                        <p:attrNameLst>
                                          <p:attrName>r</p:attrName>
                                        </p:attrNameLst>
                                      </p:cBhvr>
                                    </p:animRot>
                                  </p:childTnLst>
                                </p:cTn>
                              </p:par>
                            </p:childTnLst>
                          </p:cTn>
                        </p:par>
                        <p:par>
                          <p:cTn id="34" fill="hold">
                            <p:stCondLst>
                              <p:cond delay="5099"/>
                            </p:stCondLst>
                            <p:childTnLst>
                              <p:par>
                                <p:cTn id="35" presetID="36" presetClass="emph" presetSubtype="0" fill="hold" grpId="1" nodeType="afterEffect">
                                  <p:stCondLst>
                                    <p:cond delay="0"/>
                                  </p:stCondLst>
                                  <p:iterate type="lt">
                                    <p:tmPct val="10000"/>
                                  </p:iterate>
                                  <p:childTnLst>
                                    <p:animScale>
                                      <p:cBhvr>
                                        <p:cTn id="36" dur="250" autoRev="1" fill="hold">
                                          <p:stCondLst>
                                            <p:cond delay="0"/>
                                          </p:stCondLst>
                                        </p:cTn>
                                        <p:tgtEl>
                                          <p:spTgt spid="21"/>
                                        </p:tgtEl>
                                      </p:cBhvr>
                                      <p:to x="80000" y="100000"/>
                                    </p:animScale>
                                    <p:anim by="(#ppt_w*0.10)" calcmode="lin" valueType="num">
                                      <p:cBhvr>
                                        <p:cTn id="37" dur="250" autoRev="1" fill="hold">
                                          <p:stCondLst>
                                            <p:cond delay="0"/>
                                          </p:stCondLst>
                                        </p:cTn>
                                        <p:tgtEl>
                                          <p:spTgt spid="21"/>
                                        </p:tgtEl>
                                        <p:attrNameLst>
                                          <p:attrName>ppt_x</p:attrName>
                                        </p:attrNameLst>
                                      </p:cBhvr>
                                    </p:anim>
                                    <p:anim by="(-#ppt_w*0.10)" calcmode="lin" valueType="num">
                                      <p:cBhvr>
                                        <p:cTn id="38" dur="250" autoRev="1" fill="hold">
                                          <p:stCondLst>
                                            <p:cond delay="0"/>
                                          </p:stCondLst>
                                        </p:cTn>
                                        <p:tgtEl>
                                          <p:spTgt spid="21"/>
                                        </p:tgtEl>
                                        <p:attrNameLst>
                                          <p:attrName>ppt_y</p:attrName>
                                        </p:attrNameLst>
                                      </p:cBhvr>
                                    </p:anim>
                                    <p:animRot by="-480000">
                                      <p:cBhvr>
                                        <p:cTn id="39" dur="250" autoRev="1"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二、河南省历史</a:t>
              </a:r>
              <a:r>
                <a:rPr lang="zh-CN" altLang="en-US" sz="2800" b="1">
                  <a:solidFill>
                    <a:srgbClr val="FFFFFF"/>
                  </a:solidFill>
                  <a:latin typeface="微软雅黑" panose="020B0503020204020204" pitchFamily="34" charset="-122"/>
                  <a:ea typeface="微软雅黑" panose="020B0503020204020204" pitchFamily="34" charset="-122"/>
                </a:rPr>
                <a:t>沿革</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11272" name="Rectangle 3"/>
          <p:cNvSpPr>
            <a:spLocks noChangeArrowheads="1"/>
          </p:cNvSpPr>
          <p:nvPr/>
        </p:nvSpPr>
        <p:spPr bwMode="auto">
          <a:xfrm>
            <a:off x="890905" y="1516380"/>
            <a:ext cx="10083800" cy="4732020"/>
          </a:xfrm>
          <a:prstGeom prst="rect">
            <a:avLst/>
          </a:prstGeom>
          <a:solidFill>
            <a:srgbClr val="C79F6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3840" tIns="243840" rIns="243840" bIns="24384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Aft>
                <a:spcPts val="1065"/>
              </a:spcAft>
              <a:buClr>
                <a:schemeClr val="accent1"/>
              </a:buClr>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河南是中华民族和华夏文明的重要发祥地。至迟在50万年前就有人类在这里生息和繁衍。</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30000"/>
              </a:lnSpc>
              <a:spcAft>
                <a:spcPts val="1065"/>
              </a:spcAft>
              <a:buClr>
                <a:schemeClr val="accent1"/>
              </a:buClr>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《尚书·禹贡》将天下分为“九州”，豫州位居九州之中，现今河南大部分地区属九州中的豫州，故有“中原”“中州”之称。</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30000"/>
              </a:lnSpc>
              <a:spcAft>
                <a:spcPts val="1065"/>
              </a:spcAft>
              <a:buClr>
                <a:schemeClr val="accent1"/>
              </a:buClr>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中国的八大古都河南省就占了四个，分别是殷商古都、九朝古都洛阳、七朝古都开封和商都郑州。</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53" name="矩形 52"/>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7" name="Freeform 6"/>
          <p:cNvSpPr>
            <a:spLocks noChangeArrowheads="1"/>
          </p:cNvSpPr>
          <p:nvPr>
            <p:custDataLst>
              <p:tags r:id="rId7"/>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box(in)">
                                      <p:cBhvr>
                                        <p:cTn id="11" dur="2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2">
            <a:extLst>
              <a:ext uri="{28A0092B-C50C-407E-A947-70E740481C1C}">
                <a14:useLocalDpi xmlns:a14="http://schemas.microsoft.com/office/drawing/2010/main"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22"/>
          <p:cNvPicPr>
            <a:picLocks noChangeAspect="1" noChangeArrowheads="1"/>
          </p:cNvPicPr>
          <p:nvPr/>
        </p:nvPicPr>
        <p:blipFill>
          <a:blip r:embed="rId3">
            <a:extLst>
              <a:ext uri="{28A0092B-C50C-407E-A947-70E740481C1C}">
                <a14:useLocalDpi xmlns:a14="http://schemas.microsoft.com/office/drawing/2010/main"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赏</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增</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见</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识</a:t>
              </a:r>
              <a:endParaRPr lang="zh-CN" altLang="en-US" sz="4265" b="1">
                <a:solidFill>
                  <a:srgbClr val="C79F61"/>
                </a:solidFill>
                <a:latin typeface="微软雅黑" panose="020B0503020204020204" pitchFamily="34" charset="-122"/>
                <a:ea typeface="微软雅黑" panose="020B0503020204020204" pitchFamily="34" charset="-122"/>
              </a:endParaRP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贰</a:t>
              </a:r>
              <a:endParaRPr lang="zh-CN" altLang="en-US" sz="3200" noProof="1">
                <a:latin typeface="华文新魏" panose="02010800040101010101" pitchFamily="2" charset="-122"/>
                <a:ea typeface="华文新魏" panose="02010800040101010101" pitchFamily="2" charset="-122"/>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一、河南省</a:t>
              </a:r>
              <a:r>
                <a:rPr lang="zh-CN" altLang="en-US" sz="2800" b="1">
                  <a:solidFill>
                    <a:srgbClr val="FFFFFF"/>
                  </a:solidFill>
                  <a:latin typeface="微软雅黑" panose="020B0503020204020204" pitchFamily="34" charset="-122"/>
                  <a:ea typeface="微软雅黑" panose="020B0503020204020204" pitchFamily="34" charset="-122"/>
                </a:rPr>
                <a:t>民族民俗</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11272" name="Rectangle 3"/>
          <p:cNvSpPr>
            <a:spLocks noChangeArrowheads="1"/>
          </p:cNvSpPr>
          <p:nvPr/>
        </p:nvSpPr>
        <p:spPr bwMode="auto">
          <a:xfrm>
            <a:off x="890905" y="1516380"/>
            <a:ext cx="10083800" cy="4732020"/>
          </a:xfrm>
          <a:prstGeom prst="rect">
            <a:avLst/>
          </a:prstGeom>
          <a:solidFill>
            <a:srgbClr val="C79F6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3840" tIns="243840" rIns="243840" bIns="24384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Aft>
                <a:spcPts val="1065"/>
              </a:spcAft>
              <a:buClr>
                <a:schemeClr val="accent1"/>
              </a:buClr>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河南省少数民族分布呈现大分散、小聚居特征，其中，回族、满族、蒙古族等占比较高。</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30000"/>
              </a:lnSpc>
              <a:spcAft>
                <a:spcPts val="1065"/>
              </a:spcAft>
              <a:buClr>
                <a:schemeClr val="accent1"/>
              </a:buClr>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浚县正月庙会萌芽于后赵皇帝石勒开凿大伾山大石佛时期，距今已有近1700年的历史。庙会时间持续长，从正月初一到二月二，长达月余，高潮日人流量达50万人次，由于规模大，上会人数多，持续时间长，民俗特色浓厚，被誉为“华北第一古庙会”。</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53" name="矩形 52"/>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pic>
        <p:nvPicPr>
          <p:cNvPr id="10251" name="图片 1" descr="20e31e383a8aee5f6345161a0678d907"/>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r="24063"/>
          <a:stretch>
            <a:fillRect/>
          </a:stretch>
        </p:blipFill>
        <p:spPr bwMode="auto">
          <a:xfrm>
            <a:off x="10057290" y="4869180"/>
            <a:ext cx="2535767"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6"/>
          <p:cNvSpPr>
            <a:spLocks noChangeArrowheads="1"/>
          </p:cNvSpPr>
          <p:nvPr>
            <p:custDataLst>
              <p:tags r:id="rId9"/>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box(in)">
                                      <p:cBhvr>
                                        <p:cTn id="11" dur="2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二、河南省风俗</a:t>
              </a:r>
              <a:r>
                <a:rPr lang="zh-CN" altLang="en-US" sz="2800" b="1">
                  <a:solidFill>
                    <a:srgbClr val="FFFFFF"/>
                  </a:solidFill>
                  <a:latin typeface="微软雅黑" panose="020B0503020204020204" pitchFamily="34" charset="-122"/>
                  <a:ea typeface="微软雅黑" panose="020B0503020204020204" pitchFamily="34" charset="-122"/>
                </a:rPr>
                <a:t>特产</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11272" name="Rectangle 3"/>
          <p:cNvSpPr>
            <a:spLocks noChangeArrowheads="1"/>
          </p:cNvSpPr>
          <p:nvPr/>
        </p:nvSpPr>
        <p:spPr bwMode="auto">
          <a:xfrm>
            <a:off x="890905" y="1516380"/>
            <a:ext cx="10083800" cy="5020310"/>
          </a:xfrm>
          <a:prstGeom prst="rect">
            <a:avLst/>
          </a:prstGeom>
          <a:solidFill>
            <a:srgbClr val="C79F6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43840" tIns="243840" rIns="243840" bIns="24384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Aft>
                <a:spcPts val="1065"/>
              </a:spcAft>
              <a:buClr>
                <a:schemeClr val="accent1"/>
              </a:buClr>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河南工艺品有唐三彩、南阳玉雕、开封汴绣、朱仙镇木板年画、洛阳铲等；土特产有新郑大枣、四大怀药（铁棍山药、怀菊花、怀地黄、怀牛膝）、原阳大米、信阳毛尖等；名酒美食有杜康酒、张弓酒、洛阳水席、河南烩面、道口烧鸡、方中山胡辣汤、少林寺素饼等。</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lnSpc>
                <a:spcPct val="130000"/>
              </a:lnSpc>
              <a:spcAft>
                <a:spcPts val="1065"/>
              </a:spcAft>
              <a:buClr>
                <a:schemeClr val="accent1"/>
              </a:buClr>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豫菜，即河南菜，发源于开封，在南宋以后成为中国烹饪的地方帮派。因地处九州之中，一直秉承着中国烹饪的基本传统——中与和。</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53" name="矩形 52"/>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pic>
        <p:nvPicPr>
          <p:cNvPr id="7174" name="图片 2" descr="dd0e88cf6e08174c83962602a5c72f41"/>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a:stretch>
            <a:fillRect/>
          </a:stretch>
        </p:blipFill>
        <p:spPr bwMode="auto">
          <a:xfrm>
            <a:off x="10062845" y="5517515"/>
            <a:ext cx="2130425" cy="136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图片 4" descr="3b58f9183462905636822bc5575ae31f"/>
          <p:cNvPicPr>
            <a:picLocks noChangeAspect="1" noChangeArrowheads="1"/>
          </p:cNvPicPr>
          <p:nvPr>
            <p:custDataLst>
              <p:tags r:id="rId9"/>
            </p:custDataLst>
          </p:nvPr>
        </p:nvPicPr>
        <p:blipFill>
          <a:blip r:embed="rId10">
            <a:extLst>
              <a:ext uri="{28A0092B-C50C-407E-A947-70E740481C1C}">
                <a14:useLocalDpi xmlns:a14="http://schemas.microsoft.com/office/drawing/2010/main" val="0"/>
              </a:ext>
            </a:extLst>
          </a:blip>
          <a:srcRect/>
          <a:stretch>
            <a:fillRect/>
          </a:stretch>
        </p:blipFill>
        <p:spPr bwMode="auto">
          <a:xfrm>
            <a:off x="10417175" y="753745"/>
            <a:ext cx="1782445" cy="18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6"/>
          <p:cNvSpPr>
            <a:spLocks noChangeArrowheads="1"/>
          </p:cNvSpPr>
          <p:nvPr>
            <p:custDataLst>
              <p:tags r:id="rId1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box(in)">
                                      <p:cBhvr>
                                        <p:cTn id="11" dur="2000"/>
                                        <p:tgtEl>
                                          <p:spTgt spid="11272"/>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fade">
                                      <p:cBhvr>
                                        <p:cTn id="15" dur="1000"/>
                                        <p:tgtEl>
                                          <p:spTgt spid="25605"/>
                                        </p:tgtEl>
                                      </p:cBhvr>
                                    </p:animEffect>
                                    <p:anim calcmode="lin" valueType="num">
                                      <p:cBhvr>
                                        <p:cTn id="16" dur="1000" fill="hold"/>
                                        <p:tgtEl>
                                          <p:spTgt spid="25605"/>
                                        </p:tgtEl>
                                        <p:attrNameLst>
                                          <p:attrName>ppt_x</p:attrName>
                                        </p:attrNameLst>
                                      </p:cBhvr>
                                      <p:tavLst>
                                        <p:tav tm="0">
                                          <p:val>
                                            <p:strVal val="#ppt_x"/>
                                          </p:val>
                                        </p:tav>
                                        <p:tav tm="100000">
                                          <p:val>
                                            <p:strVal val="#ppt_x"/>
                                          </p:val>
                                        </p:tav>
                                      </p:tavLst>
                                    </p:anim>
                                    <p:anim calcmode="lin" valueType="num">
                                      <p:cBhvr>
                                        <p:cTn id="17" dur="1000" fill="hold"/>
                                        <p:tgtEl>
                                          <p:spTgt spid="256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2">
            <a:extLst>
              <a:ext uri="{28A0092B-C50C-407E-A947-70E740481C1C}">
                <a14:useLocalDpi xmlns:a14="http://schemas.microsoft.com/office/drawing/2010/main"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22"/>
          <p:cNvPicPr>
            <a:picLocks noChangeAspect="1" noChangeArrowheads="1"/>
          </p:cNvPicPr>
          <p:nvPr/>
        </p:nvPicPr>
        <p:blipFill>
          <a:blip r:embed="rId3">
            <a:extLst>
              <a:ext uri="{28A0092B-C50C-407E-A947-70E740481C1C}">
                <a14:useLocalDpi xmlns:a14="http://schemas.microsoft.com/office/drawing/2010/main"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述</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展</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自</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信</a:t>
              </a:r>
              <a:endParaRPr lang="zh-CN" altLang="en-US" sz="4265" b="1">
                <a:solidFill>
                  <a:srgbClr val="C79F61"/>
                </a:solidFill>
                <a:latin typeface="微软雅黑" panose="020B0503020204020204" pitchFamily="34" charset="-122"/>
                <a:ea typeface="微软雅黑" panose="020B0503020204020204" pitchFamily="34" charset="-122"/>
              </a:endParaRP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叁</a:t>
              </a:r>
              <a:endParaRPr lang="zh-CN" altLang="en-US" sz="3200" noProof="1">
                <a:latin typeface="华文新魏" panose="02010800040101010101" pitchFamily="2" charset="-122"/>
                <a:ea typeface="华文新魏" panose="02010800040101010101" pitchFamily="2" charset="-122"/>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2846" y="-309034"/>
            <a:ext cx="184730"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a:p>
        </p:txBody>
      </p:sp>
      <p:sp>
        <p:nvSpPr>
          <p:cNvPr id="16394" name="Text Box 4"/>
          <p:cNvSpPr txBox="1">
            <a:spLocks noChangeArrowheads="1"/>
          </p:cNvSpPr>
          <p:nvPr/>
        </p:nvSpPr>
        <p:spPr bwMode="auto">
          <a:xfrm>
            <a:off x="832645" y="6248400"/>
            <a:ext cx="1185756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4265" b="1">
                <a:latin typeface="黑体" panose="02010609060101010101" charset="-122"/>
                <a:ea typeface="黑体" panose="02010609060101010101" charset="-122"/>
              </a:rPr>
              <a:t> </a:t>
            </a:r>
            <a:r>
              <a:rPr lang="zh-CN" altLang="zh-CN" sz="1865">
                <a:latin typeface="微软雅黑" panose="020B0503020204020204" pitchFamily="34" charset="-122"/>
                <a:ea typeface="微软雅黑" panose="020B0503020204020204" pitchFamily="34" charset="-122"/>
              </a:rPr>
              <a:t> </a:t>
            </a:r>
            <a:endParaRPr lang="zh-CN" altLang="zh-CN" sz="1865">
              <a:latin typeface="微软雅黑" panose="020B0503020204020204" pitchFamily="34" charset="-122"/>
              <a:ea typeface="微软雅黑" panose="020B0503020204020204" pitchFamily="34" charset="-122"/>
            </a:endParaRPr>
          </a:p>
        </p:txBody>
      </p:sp>
      <p:sp>
        <p:nvSpPr>
          <p:cNvPr id="7" name="左大括号 6"/>
          <p:cNvSpPr/>
          <p:nvPr/>
        </p:nvSpPr>
        <p:spPr>
          <a:xfrm>
            <a:off x="4440555" y="1393190"/>
            <a:ext cx="720090" cy="3703320"/>
          </a:xfrm>
          <a:prstGeom prst="leftBrace">
            <a:avLst/>
          </a:prstGeom>
          <a:ln w="31750" cap="rnd">
            <a:solidFill>
              <a:schemeClr val="accent2"/>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grpSp>
        <p:nvGrpSpPr>
          <p:cNvPr id="8" name="组合 7"/>
          <p:cNvGrpSpPr/>
          <p:nvPr/>
        </p:nvGrpSpPr>
        <p:grpSpPr>
          <a:xfrm>
            <a:off x="263525" y="2493645"/>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一、河南省文化</a:t>
              </a:r>
              <a:r>
                <a:rPr lang="zh-CN" altLang="en-US" sz="2800" b="1">
                  <a:solidFill>
                    <a:srgbClr val="FFFFFF"/>
                  </a:solidFill>
                  <a:latin typeface="微软雅黑" panose="020B0503020204020204" pitchFamily="34" charset="-122"/>
                  <a:ea typeface="微软雅黑" panose="020B0503020204020204" pitchFamily="34" charset="-122"/>
                </a:rPr>
                <a:t>艺术</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nvPicPr>
          <p:blipFill>
            <a:blip r:embed="rId4"/>
            <a:stretch>
              <a:fillRect/>
            </a:stretch>
          </p:blipFill>
          <p:spPr>
            <a:xfrm>
              <a:off x="8807" y="95"/>
              <a:ext cx="1694" cy="1287"/>
            </a:xfrm>
            <a:prstGeom prst="rect">
              <a:avLst/>
            </a:prstGeom>
          </p:spPr>
        </p:pic>
        <p:sp>
          <p:nvSpPr>
            <p:cNvPr id="53" name="矩形 52"/>
            <p:cNvSpPr/>
            <p:nvPr>
              <p:custDataLst>
                <p:tags r:id="rId5"/>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5325745" y="1196340"/>
            <a:ext cx="3782060"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中原</a:t>
            </a:r>
            <a:r>
              <a:rPr lang="zh-CN" altLang="en-US" sz="2800" b="1">
                <a:solidFill>
                  <a:srgbClr val="FFFFFF"/>
                </a:solidFill>
                <a:latin typeface="微软雅黑" panose="020B0503020204020204" pitchFamily="34" charset="-122"/>
                <a:ea typeface="微软雅黑" panose="020B0503020204020204" pitchFamily="34" charset="-122"/>
              </a:rPr>
              <a:t>文化</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 name="TextBox 4"/>
          <p:cNvSpPr txBox="1">
            <a:spLocks noChangeArrowheads="1"/>
          </p:cNvSpPr>
          <p:nvPr/>
        </p:nvSpPr>
        <p:spPr bwMode="auto">
          <a:xfrm>
            <a:off x="5304790" y="4436745"/>
            <a:ext cx="3759835" cy="73533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文学曲艺</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7" name="Freeform 6"/>
          <p:cNvSpPr>
            <a:spLocks noChangeArrowheads="1"/>
          </p:cNvSpPr>
          <p:nvPr>
            <p:custDataLst>
              <p:tags r:id="rId6"/>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par>
                                <p:cTn id="16" presetID="22" presetClass="entr" presetSubtype="8" fill="hold" grpId="0" nodeType="withEffect">
                                  <p:stCondLst>
                                    <p:cond delay="0"/>
                                  </p:stCondLst>
                                  <p:childTnLst>
                                    <p:set>
                                      <p:cBhvr>
                                        <p:cTn id="17" dur="1000"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一、河南省文化</a:t>
              </a:r>
              <a:r>
                <a:rPr lang="zh-CN" altLang="en-US" sz="2800" b="1">
                  <a:solidFill>
                    <a:srgbClr val="FFFFFF"/>
                  </a:solidFill>
                  <a:latin typeface="微软雅黑" panose="020B0503020204020204" pitchFamily="34" charset="-122"/>
                  <a:ea typeface="微软雅黑" panose="020B0503020204020204" pitchFamily="34" charset="-122"/>
                </a:rPr>
                <a:t>艺术</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53" name="矩形 52"/>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grpSp>
        <p:nvGrpSpPr>
          <p:cNvPr id="2" name="组合 1"/>
          <p:cNvGrpSpPr/>
          <p:nvPr/>
        </p:nvGrpSpPr>
        <p:grpSpPr>
          <a:xfrm>
            <a:off x="1056005" y="2709545"/>
            <a:ext cx="10687050" cy="3601720"/>
            <a:chOff x="1663" y="4267"/>
            <a:chExt cx="16830" cy="5672"/>
          </a:xfrm>
        </p:grpSpPr>
        <p:sp>
          <p:nvSpPr>
            <p:cNvPr id="219" name=" 219"/>
            <p:cNvSpPr/>
            <p:nvPr>
              <p:custDataLst>
                <p:tags r:id="rId7"/>
              </p:custDataLst>
            </p:nvPr>
          </p:nvSpPr>
          <p:spPr>
            <a:xfrm>
              <a:off x="1663" y="4289"/>
              <a:ext cx="16830" cy="5650"/>
            </a:xfrm>
            <a:prstGeom prst="roundRect">
              <a:avLst>
                <a:gd name="adj" fmla="val 50000"/>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20483" name="Rectangle 3"/>
            <p:cNvSpPr>
              <a:spLocks noChangeArrowheads="1"/>
            </p:cNvSpPr>
            <p:nvPr>
              <p:custDataLst>
                <p:tags r:id="rId8"/>
              </p:custDataLst>
            </p:nvPr>
          </p:nvSpPr>
          <p:spPr bwMode="auto">
            <a:xfrm>
              <a:off x="2606" y="4267"/>
              <a:ext cx="14308" cy="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50000"/>
                </a:lnSpc>
                <a:spcBef>
                  <a:spcPts val="0"/>
                </a:spcBef>
              </a:pPr>
              <a:r>
                <a:rPr lang="zh-CN" altLang="zh-CN" b="1">
                  <a:ea typeface="仿宋_GB2312" pitchFamily="49" charset="-122"/>
                </a:rPr>
                <a:t>     </a:t>
              </a:r>
              <a:r>
                <a:rPr lang="en-US" altLang="zh-CN" b="1">
                  <a:ea typeface="仿宋_GB2312" pitchFamily="49"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河南是中原文化的核心。中原文化是以中原地区河南省的物质文化和精神文化的总称。是中华文化的母体和主干，是中华文明的摇篮，中原文化是中华文化的重要源头和核心组成部分。中原地区在古代不仅是中国的政治、经济中心，也是主流文化和主导文化的发源地。</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 name="TextBox 4"/>
          <p:cNvSpPr txBox="1">
            <a:spLocks noChangeArrowheads="1"/>
          </p:cNvSpPr>
          <p:nvPr/>
        </p:nvSpPr>
        <p:spPr bwMode="auto">
          <a:xfrm>
            <a:off x="888365" y="1636395"/>
            <a:ext cx="3883025"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中原</a:t>
            </a:r>
            <a:r>
              <a:rPr lang="zh-CN" altLang="en-US" sz="2800" b="1">
                <a:solidFill>
                  <a:srgbClr val="FFFFFF"/>
                </a:solidFill>
                <a:latin typeface="微软雅黑" panose="020B0503020204020204" pitchFamily="34" charset="-122"/>
                <a:ea typeface="微软雅黑" panose="020B0503020204020204" pitchFamily="34" charset="-122"/>
              </a:rPr>
              <a:t>文化</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7" name="Freeform 6"/>
          <p:cNvSpPr>
            <a:spLocks noChangeArrowheads="1"/>
          </p:cNvSpPr>
          <p:nvPr>
            <p:custDataLst>
              <p:tags r:id="rId9"/>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一、河南省文化</a:t>
              </a:r>
              <a:r>
                <a:rPr lang="zh-CN" altLang="en-US" sz="2800" b="1">
                  <a:solidFill>
                    <a:srgbClr val="FFFFFF"/>
                  </a:solidFill>
                  <a:latin typeface="微软雅黑" panose="020B0503020204020204" pitchFamily="34" charset="-122"/>
                  <a:ea typeface="微软雅黑" panose="020B0503020204020204" pitchFamily="34" charset="-122"/>
                </a:rPr>
                <a:t>艺术</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53" name="矩形 52"/>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grpSp>
        <p:nvGrpSpPr>
          <p:cNvPr id="2" name="组合 1"/>
          <p:cNvGrpSpPr/>
          <p:nvPr/>
        </p:nvGrpSpPr>
        <p:grpSpPr>
          <a:xfrm>
            <a:off x="1056005" y="2709545"/>
            <a:ext cx="10687050" cy="3601720"/>
            <a:chOff x="1663" y="4267"/>
            <a:chExt cx="16830" cy="5672"/>
          </a:xfrm>
        </p:grpSpPr>
        <p:sp>
          <p:nvSpPr>
            <p:cNvPr id="219" name=" 219"/>
            <p:cNvSpPr/>
            <p:nvPr>
              <p:custDataLst>
                <p:tags r:id="rId7"/>
              </p:custDataLst>
            </p:nvPr>
          </p:nvSpPr>
          <p:spPr>
            <a:xfrm>
              <a:off x="1663" y="4289"/>
              <a:ext cx="16830" cy="5650"/>
            </a:xfrm>
            <a:prstGeom prst="roundRect">
              <a:avLst>
                <a:gd name="adj" fmla="val 50000"/>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20483" name="Rectangle 3"/>
            <p:cNvSpPr>
              <a:spLocks noChangeArrowheads="1"/>
            </p:cNvSpPr>
            <p:nvPr>
              <p:custDataLst>
                <p:tags r:id="rId8"/>
              </p:custDataLst>
            </p:nvPr>
          </p:nvSpPr>
          <p:spPr bwMode="auto">
            <a:xfrm>
              <a:off x="2606" y="4267"/>
              <a:ext cx="14308" cy="5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50000"/>
                </a:lnSpc>
                <a:spcBef>
                  <a:spcPts val="0"/>
                </a:spcBef>
              </a:pPr>
              <a:r>
                <a:rPr lang="zh-CN" altLang="zh-CN" b="1">
                  <a:ea typeface="仿宋_GB2312" pitchFamily="49" charset="-122"/>
                </a:rPr>
                <a:t>  </a:t>
              </a:r>
              <a:r>
                <a:rPr lang="en-US" altLang="zh-CN" b="1">
                  <a:ea typeface="仿宋_GB2312" pitchFamily="49"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河南是中国文学的发祥地。</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eaLnBrk="1" fontAlgn="auto" hangingPunct="1">
                <a:lnSpc>
                  <a:spcPct val="150000"/>
                </a:lnSpc>
                <a:spcBef>
                  <a:spcPts val="0"/>
                </a:spcBef>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河南戏</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种主要包括豫剧、曲剧、越调、豫东调、四平调、豫东秦书、大平调、宛梆、怀梆、淮调、罗强戏、柳琴戏、杭剧、豫南古画戏、浦剧和大仙戏。</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a:p>
              <a:pPr eaLnBrk="1" fontAlgn="auto" hangingPunct="1">
                <a:lnSpc>
                  <a:spcPct val="150000"/>
                </a:lnSpc>
                <a:spcBef>
                  <a:spcPts val="0"/>
                </a:spcBef>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太极拳发源地在河南温县陈家沟。</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 name="TextBox 4"/>
          <p:cNvSpPr txBox="1">
            <a:spLocks noChangeArrowheads="1"/>
          </p:cNvSpPr>
          <p:nvPr/>
        </p:nvSpPr>
        <p:spPr bwMode="auto">
          <a:xfrm>
            <a:off x="888365" y="1636395"/>
            <a:ext cx="3883025"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文学</a:t>
            </a:r>
            <a:r>
              <a:rPr lang="zh-CN" altLang="en-US" sz="2800" b="1">
                <a:solidFill>
                  <a:srgbClr val="FFFFFF"/>
                </a:solidFill>
                <a:latin typeface="微软雅黑" panose="020B0503020204020204" pitchFamily="34" charset="-122"/>
                <a:ea typeface="微软雅黑" panose="020B0503020204020204" pitchFamily="34" charset="-122"/>
              </a:rPr>
              <a:t>曲艺</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7" name="Freeform 6"/>
          <p:cNvSpPr>
            <a:spLocks noChangeArrowheads="1"/>
          </p:cNvSpPr>
          <p:nvPr>
            <p:custDataLst>
              <p:tags r:id="rId9"/>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2846" y="-309034"/>
            <a:ext cx="184730"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a:p>
        </p:txBody>
      </p:sp>
      <p:sp>
        <p:nvSpPr>
          <p:cNvPr id="16394" name="Text Box 4"/>
          <p:cNvSpPr txBox="1">
            <a:spLocks noChangeArrowheads="1"/>
          </p:cNvSpPr>
          <p:nvPr/>
        </p:nvSpPr>
        <p:spPr bwMode="auto">
          <a:xfrm>
            <a:off x="832645" y="6248400"/>
            <a:ext cx="1185756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4265" b="1">
                <a:latin typeface="黑体" panose="02010609060101010101" charset="-122"/>
                <a:ea typeface="黑体" panose="02010609060101010101" charset="-122"/>
              </a:rPr>
              <a:t> </a:t>
            </a:r>
            <a:r>
              <a:rPr lang="zh-CN" altLang="zh-CN" sz="1865">
                <a:latin typeface="微软雅黑" panose="020B0503020204020204" pitchFamily="34" charset="-122"/>
                <a:ea typeface="微软雅黑" panose="020B0503020204020204" pitchFamily="34" charset="-122"/>
              </a:rPr>
              <a:t> </a:t>
            </a:r>
            <a:endParaRPr lang="zh-CN" altLang="zh-CN" sz="1865">
              <a:latin typeface="微软雅黑" panose="020B0503020204020204" pitchFamily="34" charset="-122"/>
              <a:ea typeface="微软雅黑" panose="020B0503020204020204" pitchFamily="34" charset="-122"/>
            </a:endParaRPr>
          </a:p>
        </p:txBody>
      </p:sp>
      <p:sp>
        <p:nvSpPr>
          <p:cNvPr id="7" name="左大括号 6"/>
          <p:cNvSpPr/>
          <p:nvPr/>
        </p:nvSpPr>
        <p:spPr>
          <a:xfrm>
            <a:off x="4440555" y="1120775"/>
            <a:ext cx="720090" cy="3975735"/>
          </a:xfrm>
          <a:prstGeom prst="leftBrace">
            <a:avLst/>
          </a:prstGeom>
          <a:ln w="31750" cap="rnd">
            <a:solidFill>
              <a:schemeClr val="accent2"/>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grpSp>
        <p:nvGrpSpPr>
          <p:cNvPr id="8" name="组合 7"/>
          <p:cNvGrpSpPr/>
          <p:nvPr/>
        </p:nvGrpSpPr>
        <p:grpSpPr>
          <a:xfrm>
            <a:off x="263525" y="2493645"/>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二、河南省旅游</a:t>
              </a:r>
              <a:r>
                <a:rPr lang="zh-CN" altLang="en-US" sz="2800" b="1">
                  <a:solidFill>
                    <a:srgbClr val="FFFFFF"/>
                  </a:solidFill>
                  <a:latin typeface="微软雅黑" panose="020B0503020204020204" pitchFamily="34" charset="-122"/>
                  <a:ea typeface="微软雅黑" panose="020B0503020204020204" pitchFamily="34" charset="-122"/>
                </a:rPr>
                <a:t>资源</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nvPicPr>
          <p:blipFill>
            <a:blip r:embed="rId4"/>
            <a:stretch>
              <a:fillRect/>
            </a:stretch>
          </p:blipFill>
          <p:spPr>
            <a:xfrm>
              <a:off x="8807" y="95"/>
              <a:ext cx="1694" cy="1287"/>
            </a:xfrm>
            <a:prstGeom prst="rect">
              <a:avLst/>
            </a:prstGeom>
          </p:spPr>
        </p:pic>
        <p:sp>
          <p:nvSpPr>
            <p:cNvPr id="53" name="矩形 52"/>
            <p:cNvSpPr/>
            <p:nvPr>
              <p:custDataLst>
                <p:tags r:id="rId5"/>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5325745" y="982345"/>
            <a:ext cx="6514465"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龙门石窟（世</a:t>
            </a:r>
            <a:r>
              <a:rPr lang="zh-CN" altLang="en-US" sz="2800" b="1">
                <a:solidFill>
                  <a:srgbClr val="FFFFFF"/>
                </a:solidFill>
                <a:latin typeface="微软雅黑" panose="020B0503020204020204" pitchFamily="34" charset="-122"/>
                <a:ea typeface="微软雅黑" panose="020B0503020204020204" pitchFamily="34" charset="-122"/>
              </a:rPr>
              <a:t>文遗、</a:t>
            </a:r>
            <a:r>
              <a:rPr lang="en-US" altLang="zh-CN" sz="2800" b="1">
                <a:solidFill>
                  <a:srgbClr val="FFFFFF"/>
                </a:solidFill>
                <a:latin typeface="微软雅黑" panose="020B0503020204020204" pitchFamily="34" charset="-122"/>
                <a:ea typeface="微软雅黑" panose="020B0503020204020204" pitchFamily="34" charset="-122"/>
              </a:rPr>
              <a:t>5A</a:t>
            </a:r>
            <a:r>
              <a:rPr lang="zh-CN" altLang="en-US" sz="2800" b="1">
                <a:solidFill>
                  <a:srgbClr val="FFFFFF"/>
                </a:solidFill>
                <a:latin typeface="微软雅黑" panose="020B0503020204020204" pitchFamily="34" charset="-122"/>
                <a:ea typeface="微软雅黑" panose="020B0503020204020204" pitchFamily="34" charset="-122"/>
              </a:rPr>
              <a:t>）</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 name="TextBox 4"/>
          <p:cNvSpPr txBox="1">
            <a:spLocks noChangeArrowheads="1"/>
          </p:cNvSpPr>
          <p:nvPr/>
        </p:nvSpPr>
        <p:spPr bwMode="auto">
          <a:xfrm>
            <a:off x="5326380" y="2276475"/>
            <a:ext cx="6514465" cy="73533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嵩山少林（世文遗、</a:t>
            </a:r>
            <a:r>
              <a:rPr lang="en-US" altLang="zh-CN" sz="2800" b="1">
                <a:solidFill>
                  <a:srgbClr val="FFFFFF"/>
                </a:solidFill>
                <a:latin typeface="微软雅黑" panose="020B0503020204020204" pitchFamily="34" charset="-122"/>
                <a:ea typeface="微软雅黑" panose="020B0503020204020204" pitchFamily="34" charset="-122"/>
              </a:rPr>
              <a:t>5A</a:t>
            </a:r>
            <a:r>
              <a:rPr lang="zh-CN" altLang="en-US" sz="2800" b="1">
                <a:solidFill>
                  <a:srgbClr val="FFFFFF"/>
                </a:solidFill>
                <a:latin typeface="微软雅黑" panose="020B0503020204020204" pitchFamily="34" charset="-122"/>
                <a:ea typeface="微软雅黑" panose="020B0503020204020204" pitchFamily="34" charset="-122"/>
              </a:rPr>
              <a:t>）</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4" name="TextBox 4"/>
          <p:cNvSpPr txBox="1">
            <a:spLocks noChangeArrowheads="1"/>
          </p:cNvSpPr>
          <p:nvPr/>
        </p:nvSpPr>
        <p:spPr bwMode="auto">
          <a:xfrm>
            <a:off x="5319395" y="3500120"/>
            <a:ext cx="6524625" cy="73533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（三）</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云台山（</a:t>
            </a:r>
            <a:r>
              <a:rPr lang="en-US" altLang="zh-CN" sz="2800" b="1">
                <a:solidFill>
                  <a:srgbClr val="FFFFFF"/>
                </a:solidFill>
                <a:latin typeface="微软雅黑" panose="020B0503020204020204" pitchFamily="34" charset="-122"/>
                <a:ea typeface="微软雅黑" panose="020B0503020204020204" pitchFamily="34" charset="-122"/>
              </a:rPr>
              <a:t>5A</a:t>
            </a:r>
            <a:r>
              <a:rPr lang="zh-CN" altLang="en-US" sz="2800" b="1">
                <a:solidFill>
                  <a:srgbClr val="FFFFFF"/>
                </a:solidFill>
                <a:latin typeface="微软雅黑" panose="020B0503020204020204" pitchFamily="34" charset="-122"/>
                <a:ea typeface="微软雅黑" panose="020B0503020204020204" pitchFamily="34" charset="-122"/>
              </a:rPr>
              <a:t>）</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5" name="TextBox 4"/>
          <p:cNvSpPr txBox="1">
            <a:spLocks noChangeArrowheads="1"/>
          </p:cNvSpPr>
          <p:nvPr/>
        </p:nvSpPr>
        <p:spPr bwMode="auto">
          <a:xfrm>
            <a:off x="5326380" y="4725035"/>
            <a:ext cx="6517640" cy="73533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（四）</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红旗渠</a:t>
            </a:r>
            <a:r>
              <a:rPr lang="en-US" altLang="zh-CN" sz="2800" b="1">
                <a:solidFill>
                  <a:srgbClr val="FFFFFF"/>
                </a:solidFill>
                <a:latin typeface="微软雅黑" panose="020B0503020204020204" pitchFamily="34" charset="-122"/>
                <a:ea typeface="微软雅黑" panose="020B0503020204020204" pitchFamily="34" charset="-122"/>
              </a:rPr>
              <a:t>——</a:t>
            </a:r>
            <a:r>
              <a:rPr lang="zh-CN" altLang="en-US" sz="2800" b="1">
                <a:solidFill>
                  <a:srgbClr val="FFFFFF"/>
                </a:solidFill>
                <a:latin typeface="微软雅黑" panose="020B0503020204020204" pitchFamily="34" charset="-122"/>
                <a:ea typeface="微软雅黑" panose="020B0503020204020204" pitchFamily="34" charset="-122"/>
              </a:rPr>
              <a:t>太行大峡谷（</a:t>
            </a:r>
            <a:r>
              <a:rPr lang="en-US" altLang="zh-CN" sz="2800" b="1">
                <a:solidFill>
                  <a:srgbClr val="FFFFFF"/>
                </a:solidFill>
                <a:latin typeface="微软雅黑" panose="020B0503020204020204" pitchFamily="34" charset="-122"/>
                <a:ea typeface="微软雅黑" panose="020B0503020204020204" pitchFamily="34" charset="-122"/>
              </a:rPr>
              <a:t>5A</a:t>
            </a:r>
            <a:r>
              <a:rPr lang="zh-CN" altLang="en-US" sz="2800" b="1">
                <a:solidFill>
                  <a:srgbClr val="FFFFFF"/>
                </a:solidFill>
                <a:latin typeface="微软雅黑" panose="020B0503020204020204" pitchFamily="34" charset="-122"/>
                <a:ea typeface="微软雅黑" panose="020B0503020204020204" pitchFamily="34" charset="-122"/>
              </a:rPr>
              <a:t>）</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7" name="Freeform 6"/>
          <p:cNvSpPr>
            <a:spLocks noChangeArrowheads="1"/>
          </p:cNvSpPr>
          <p:nvPr>
            <p:custDataLst>
              <p:tags r:id="rId6"/>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000"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000"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000"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0" y="395605"/>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二、河南省</a:t>
              </a:r>
              <a:r>
                <a:rPr lang="zh-CN" altLang="en-US" sz="2800" b="1">
                  <a:solidFill>
                    <a:srgbClr val="FFFFFF"/>
                  </a:solidFill>
                  <a:latin typeface="微软雅黑" panose="020B0503020204020204" pitchFamily="34" charset="-122"/>
                  <a:ea typeface="微软雅黑" panose="020B0503020204020204" pitchFamily="34" charset="-122"/>
                </a:rPr>
                <a:t>旅游资源</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53" name="矩形 52"/>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192405" y="1626870"/>
            <a:ext cx="3883025"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龙门</a:t>
            </a:r>
            <a:r>
              <a:rPr lang="zh-CN" altLang="en-US" sz="2800" b="1">
                <a:solidFill>
                  <a:srgbClr val="FFFFFF"/>
                </a:solidFill>
                <a:latin typeface="微软雅黑" panose="020B0503020204020204" pitchFamily="34" charset="-122"/>
                <a:ea typeface="微软雅黑" panose="020B0503020204020204" pitchFamily="34" charset="-122"/>
              </a:rPr>
              <a:t>石窟</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09" name="椭圆 108"/>
          <p:cNvSpPr/>
          <p:nvPr>
            <p:custDataLst>
              <p:tags r:id="rId7"/>
            </p:custDataLst>
          </p:nvPr>
        </p:nvSpPr>
        <p:spPr>
          <a:xfrm>
            <a:off x="5218755" y="1477461"/>
            <a:ext cx="3806352" cy="1179895"/>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noProof="1">
              <a:solidFill>
                <a:prstClr val="white"/>
              </a:solidFill>
            </a:endParaRPr>
          </a:p>
        </p:txBody>
      </p:sp>
      <p:grpSp>
        <p:nvGrpSpPr>
          <p:cNvPr id="25" name="组合 110"/>
          <p:cNvGrpSpPr/>
          <p:nvPr/>
        </p:nvGrpSpPr>
        <p:grpSpPr>
          <a:xfrm>
            <a:off x="5386652" y="1743075"/>
            <a:ext cx="2202776" cy="4588933"/>
            <a:chOff x="5206229" y="1101404"/>
            <a:chExt cx="1646805" cy="4588652"/>
          </a:xfrm>
          <a:effectLst>
            <a:outerShdw blurRad="50800" dist="38100" dir="8100000" algn="tr" rotWithShape="0">
              <a:prstClr val="black">
                <a:alpha val="40000"/>
              </a:prstClr>
            </a:outerShdw>
          </a:effectLst>
        </p:grpSpPr>
        <p:grpSp>
          <p:nvGrpSpPr>
            <p:cNvPr id="26" name="组合 111"/>
            <p:cNvGrpSpPr/>
            <p:nvPr/>
          </p:nvGrpSpPr>
          <p:grpSpPr>
            <a:xfrm>
              <a:off x="5624034" y="1101404"/>
              <a:ext cx="860661" cy="1640723"/>
              <a:chOff x="5537459" y="941354"/>
              <a:chExt cx="946727" cy="1804795"/>
            </a:xfrm>
            <a:scene3d>
              <a:camera prst="orthographicFront">
                <a:rot lat="600000" lon="20399993" rev="0"/>
              </a:camera>
              <a:lightRig rig="threePt" dir="t"/>
            </a:scene3d>
          </p:grpSpPr>
          <p:sp>
            <p:nvSpPr>
              <p:cNvPr id="128" name="圆角矩形 127"/>
              <p:cNvSpPr/>
              <p:nvPr>
                <p:custDataLst>
                  <p:tags r:id="rId8"/>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圆角矩形 128"/>
              <p:cNvSpPr/>
              <p:nvPr>
                <p:custDataLst>
                  <p:tags r:id="rId9"/>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3" name="梯形 112"/>
            <p:cNvSpPr/>
            <p:nvPr>
              <p:custDataLst>
                <p:tags r:id="rId10"/>
              </p:custDataLst>
            </p:nvPr>
          </p:nvSpPr>
          <p:spPr>
            <a:xfrm rot="16200000">
              <a:off x="3776493" y="2613514"/>
              <a:ext cx="4506278" cy="1646805"/>
            </a:xfrm>
            <a:prstGeom prst="trapezoid">
              <a:avLst>
                <a:gd name="adj" fmla="val 9948"/>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3" rev="0"/>
              </a:camera>
              <a:lightRig rig="threePt" dir="t"/>
            </a:scene3d>
          </p:grpSpPr>
          <p:sp>
            <p:nvSpPr>
              <p:cNvPr id="126" name="任意多边形 125"/>
              <p:cNvSpPr/>
              <p:nvPr>
                <p:custDataLst>
                  <p:tags r:id="rId11"/>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7" name="任意多边形 126"/>
              <p:cNvSpPr/>
              <p:nvPr>
                <p:custDataLst>
                  <p:tags r:id="rId12"/>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114"/>
            <p:cNvGrpSpPr/>
            <p:nvPr/>
          </p:nvGrpSpPr>
          <p:grpSpPr>
            <a:xfrm>
              <a:off x="5557148" y="1390171"/>
              <a:ext cx="1000117" cy="2076899"/>
              <a:chOff x="4137594" y="-68669"/>
              <a:chExt cx="1000117" cy="2076899"/>
            </a:xfrm>
            <a:scene3d>
              <a:camera prst="perspectiveFront">
                <a:rot lat="0" lon="1799981" rev="0"/>
              </a:camera>
              <a:lightRig rig="threePt" dir="t"/>
            </a:scene3d>
          </p:grpSpPr>
          <p:sp>
            <p:nvSpPr>
              <p:cNvPr id="124" name="文本框 200"/>
              <p:cNvSpPr txBox="1"/>
              <p:nvPr>
                <p:custDataLst>
                  <p:tags r:id="rId13"/>
                </p:custDataLst>
              </p:nvPr>
            </p:nvSpPr>
            <p:spPr>
              <a:xfrm>
                <a:off x="4137594" y="-68669"/>
                <a:ext cx="1000117" cy="369309"/>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文本框 201"/>
              <p:cNvSpPr txBox="1"/>
              <p:nvPr>
                <p:custDataLst>
                  <p:tags r:id="rId14"/>
                </p:custDataLst>
              </p:nvPr>
            </p:nvSpPr>
            <p:spPr>
              <a:xfrm>
                <a:off x="4188959" y="1731248"/>
                <a:ext cx="895896" cy="27698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1" name="组合 129"/>
          <p:cNvGrpSpPr/>
          <p:nvPr/>
        </p:nvGrpSpPr>
        <p:grpSpPr>
          <a:xfrm>
            <a:off x="7589676" y="1775933"/>
            <a:ext cx="2286000" cy="4556337"/>
            <a:chOff x="6732800" y="1129344"/>
            <a:chExt cx="2286396" cy="4555722"/>
          </a:xfrm>
          <a:effectLst>
            <a:outerShdw blurRad="50800" dist="38100" dir="8100000" algn="tr" rotWithShape="0">
              <a:prstClr val="black">
                <a:alpha val="40000"/>
              </a:prstClr>
            </a:outerShdw>
          </a:effectLst>
        </p:grpSpPr>
        <p:grpSp>
          <p:nvGrpSpPr>
            <p:cNvPr id="32" name="组合 130"/>
            <p:cNvGrpSpPr/>
            <p:nvPr/>
          </p:nvGrpSpPr>
          <p:grpSpPr>
            <a:xfrm>
              <a:off x="7264831" y="1129344"/>
              <a:ext cx="860661" cy="1640723"/>
              <a:chOff x="5537459" y="941354"/>
              <a:chExt cx="946727" cy="1804795"/>
            </a:xfrm>
            <a:scene3d>
              <a:camera prst="orthographicFront">
                <a:rot lat="20967539" lon="19191102" rev="113251"/>
              </a:camera>
              <a:lightRig rig="threePt" dir="t"/>
            </a:scene3d>
          </p:grpSpPr>
          <p:sp>
            <p:nvSpPr>
              <p:cNvPr id="145" name="圆角矩形 144"/>
              <p:cNvSpPr/>
              <p:nvPr>
                <p:custDataLst>
                  <p:tags r:id="rId15"/>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6" name="圆角矩形 145"/>
              <p:cNvSpPr/>
              <p:nvPr>
                <p:custDataLst>
                  <p:tags r:id="rId16"/>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2" name="梯形 131"/>
            <p:cNvSpPr/>
            <p:nvPr>
              <p:custDataLst>
                <p:tags r:id="rId17"/>
              </p:custDataLst>
            </p:nvPr>
          </p:nvSpPr>
          <p:spPr>
            <a:xfrm rot="5400000" flipH="1">
              <a:off x="5622899" y="2288769"/>
              <a:ext cx="4506198" cy="2286396"/>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3" rev="161931"/>
              </a:camera>
              <a:lightRig rig="threePt" dir="t"/>
            </a:scene3d>
          </p:grpSpPr>
          <p:sp>
            <p:nvSpPr>
              <p:cNvPr id="143" name="任意多边形 142"/>
              <p:cNvSpPr/>
              <p:nvPr>
                <p:custDataLst>
                  <p:tags r:id="rId18"/>
                </p:custDataLst>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 name="任意多边形 143"/>
              <p:cNvSpPr/>
              <p:nvPr>
                <p:custDataLst>
                  <p:tags r:id="rId19"/>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133"/>
            <p:cNvGrpSpPr/>
            <p:nvPr/>
          </p:nvGrpSpPr>
          <p:grpSpPr>
            <a:xfrm>
              <a:off x="7196764" y="1383487"/>
              <a:ext cx="1000117" cy="2083561"/>
              <a:chOff x="4156909" y="-75353"/>
              <a:chExt cx="1000117" cy="2083561"/>
            </a:xfrm>
            <a:scene3d>
              <a:camera prst="perspectiveFront">
                <a:rot lat="0" lon="19799991" rev="0"/>
              </a:camera>
              <a:lightRig rig="threePt" dir="t"/>
            </a:scene3d>
          </p:grpSpPr>
          <p:sp>
            <p:nvSpPr>
              <p:cNvPr id="141" name="文本框 203"/>
              <p:cNvSpPr txBox="1"/>
              <p:nvPr>
                <p:custDataLst>
                  <p:tags r:id="rId20"/>
                </p:custDataLst>
              </p:nvPr>
            </p:nvSpPr>
            <p:spPr>
              <a:xfrm>
                <a:off x="4156909" y="-75353"/>
                <a:ext cx="1000117" cy="369282"/>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文本框 204"/>
              <p:cNvSpPr txBox="1"/>
              <p:nvPr>
                <p:custDataLst>
                  <p:tags r:id="rId21"/>
                </p:custDataLst>
              </p:nvPr>
            </p:nvSpPr>
            <p:spPr>
              <a:xfrm>
                <a:off x="4188959" y="1731246"/>
                <a:ext cx="895896" cy="27696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7" name="组合 146"/>
          <p:cNvGrpSpPr/>
          <p:nvPr/>
        </p:nvGrpSpPr>
        <p:grpSpPr>
          <a:xfrm>
            <a:off x="9810063" y="1495848"/>
            <a:ext cx="2304627" cy="5212080"/>
            <a:chOff x="8500219" y="784648"/>
            <a:chExt cx="2195600" cy="5067134"/>
          </a:xfrm>
          <a:effectLst>
            <a:outerShdw blurRad="50800" dist="38100" dir="8100000" algn="tr" rotWithShape="0">
              <a:prstClr val="black">
                <a:alpha val="40000"/>
              </a:prstClr>
            </a:outerShdw>
          </a:effectLst>
        </p:grpSpPr>
        <p:grpSp>
          <p:nvGrpSpPr>
            <p:cNvPr id="38" name="组合 147"/>
            <p:cNvGrpSpPr/>
            <p:nvPr/>
          </p:nvGrpSpPr>
          <p:grpSpPr>
            <a:xfrm>
              <a:off x="8910113" y="1110294"/>
              <a:ext cx="860661" cy="1640723"/>
              <a:chOff x="5537459" y="941354"/>
              <a:chExt cx="946727" cy="1804795"/>
            </a:xfrm>
            <a:scene3d>
              <a:camera prst="orthographicFront">
                <a:rot lat="600000" lon="20399993" rev="0"/>
              </a:camera>
              <a:lightRig rig="threePt" dir="t"/>
            </a:scene3d>
          </p:grpSpPr>
          <p:sp>
            <p:nvSpPr>
              <p:cNvPr id="165" name="圆角矩形 164"/>
              <p:cNvSpPr/>
              <p:nvPr>
                <p:custDataLst>
                  <p:tags r:id="rId22"/>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圆角矩形 165"/>
              <p:cNvSpPr/>
              <p:nvPr>
                <p:custDataLst>
                  <p:tags r:id="rId23"/>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49" name="椭圆 148"/>
            <p:cNvSpPr/>
            <p:nvPr>
              <p:custDataLst>
                <p:tags r:id="rId24"/>
              </p:custDataLst>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梯形 149"/>
            <p:cNvSpPr/>
            <p:nvPr>
              <p:custDataLst>
                <p:tags r:id="rId25"/>
              </p:custDataLst>
            </p:nvPr>
          </p:nvSpPr>
          <p:spPr>
            <a:xfrm rot="16200000">
              <a:off x="7410163" y="2200660"/>
              <a:ext cx="4375712" cy="2195600"/>
            </a:xfrm>
            <a:prstGeom prst="trapezoid">
              <a:avLst>
                <a:gd name="adj" fmla="val 11105"/>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3" rev="0"/>
              </a:camera>
              <a:lightRig rig="threePt" dir="t"/>
            </a:scene3d>
          </p:grpSpPr>
          <p:sp>
            <p:nvSpPr>
              <p:cNvPr id="163" name="任意多边形 162"/>
              <p:cNvSpPr/>
              <p:nvPr>
                <p:custDataLst>
                  <p:tags r:id="rId26"/>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4" name="任意多边形 163"/>
              <p:cNvSpPr/>
              <p:nvPr>
                <p:custDataLst>
                  <p:tags r:id="rId27"/>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0" name="组合 151"/>
            <p:cNvGrpSpPr/>
            <p:nvPr/>
          </p:nvGrpSpPr>
          <p:grpSpPr>
            <a:xfrm>
              <a:off x="8841962" y="1405447"/>
              <a:ext cx="1000117" cy="2053937"/>
              <a:chOff x="4118196" y="-53393"/>
              <a:chExt cx="1000117" cy="2053937"/>
            </a:xfrm>
            <a:scene3d>
              <a:camera prst="perspectiveFront">
                <a:rot lat="0" lon="1800000" rev="0"/>
              </a:camera>
              <a:lightRig rig="threePt" dir="t"/>
            </a:scene3d>
          </p:grpSpPr>
          <p:sp>
            <p:nvSpPr>
              <p:cNvPr id="161" name="文本框 206"/>
              <p:cNvSpPr txBox="1"/>
              <p:nvPr>
                <p:custDataLst>
                  <p:tags r:id="rId28"/>
                </p:custDataLst>
              </p:nvPr>
            </p:nvSpPr>
            <p:spPr>
              <a:xfrm>
                <a:off x="4118196" y="-53393"/>
                <a:ext cx="1000117" cy="359061"/>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207"/>
              <p:cNvSpPr txBox="1"/>
              <p:nvPr>
                <p:custDataLst>
                  <p:tags r:id="rId29"/>
                </p:custDataLst>
              </p:nvPr>
            </p:nvSpPr>
            <p:spPr>
              <a:xfrm>
                <a:off x="4188959" y="1731248"/>
                <a:ext cx="895896" cy="269296"/>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7416" name="文本框 1"/>
          <p:cNvSpPr txBox="1">
            <a:spLocks noChangeArrowheads="1"/>
          </p:cNvSpPr>
          <p:nvPr>
            <p:custDataLst>
              <p:tags r:id="rId30"/>
            </p:custDataLst>
          </p:nvPr>
        </p:nvSpPr>
        <p:spPr bwMode="auto">
          <a:xfrm>
            <a:off x="5445760" y="2893695"/>
            <a:ext cx="197548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龙门石窟位于河南省洛阳市，是世界上造像最多、规模最大的石刻艺术宝库，被联合国教科文组织评为“中国石刻艺术的最高峰”</a:t>
            </a:r>
            <a:endPar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417" name="文本框 2"/>
          <p:cNvSpPr txBox="1">
            <a:spLocks noChangeArrowheads="1"/>
          </p:cNvSpPr>
          <p:nvPr>
            <p:custDataLst>
              <p:tags r:id="rId31"/>
            </p:custDataLst>
          </p:nvPr>
        </p:nvSpPr>
        <p:spPr bwMode="auto">
          <a:xfrm>
            <a:off x="7524750" y="2850515"/>
            <a:ext cx="2261235" cy="3169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86975F"/>
                </a:solidFill>
                <a:latin typeface="微软雅黑" panose="020B0503020204020204" pitchFamily="34" charset="-122"/>
                <a:ea typeface="微软雅黑" panose="020B0503020204020204" pitchFamily="34" charset="-122"/>
              </a:rPr>
              <a:t>其石窟则始凿于北魏孝文帝年间，盛于唐，终于清末。历经10多个朝代陆续营造长达1400余年，是世界上营造时间最长的石窟。现存洞窟像龛2345个，造像11万余尊</a:t>
            </a:r>
            <a:endParaRPr lang="zh-CN" altLang="en-US" sz="2000">
              <a:solidFill>
                <a:srgbClr val="86975F"/>
              </a:solidFill>
              <a:latin typeface="微软雅黑" panose="020B0503020204020204" pitchFamily="34" charset="-122"/>
              <a:ea typeface="微软雅黑" panose="020B0503020204020204" pitchFamily="34" charset="-122"/>
            </a:endParaRPr>
          </a:p>
        </p:txBody>
      </p:sp>
      <p:sp>
        <p:nvSpPr>
          <p:cNvPr id="17418" name="文本框 3"/>
          <p:cNvSpPr txBox="1">
            <a:spLocks noChangeArrowheads="1"/>
          </p:cNvSpPr>
          <p:nvPr>
            <p:custDataLst>
              <p:tags r:id="rId32"/>
            </p:custDataLst>
          </p:nvPr>
        </p:nvSpPr>
        <p:spPr bwMode="auto">
          <a:xfrm>
            <a:off x="9888220" y="2657475"/>
            <a:ext cx="2068830" cy="31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1600">
                <a:solidFill>
                  <a:schemeClr val="bg1"/>
                </a:solidFill>
                <a:latin typeface="微软雅黑" panose="020B0503020204020204" pitchFamily="34" charset="-122"/>
                <a:ea typeface="微软雅黑" panose="020B0503020204020204" pitchFamily="34" charset="-122"/>
                <a:sym typeface="宋体" panose="02010600030101010101" pitchFamily="2" charset="-122"/>
              </a:rPr>
              <a:t>             </a:t>
            </a:r>
            <a:endParaRPr lang="zh-CN" altLang="zh-CN"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r>
              <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主要有武则天根据自己的容貌雕刻的卢舍那大佛、孝文帝为冯太后凿古阳洞高力士为唐玄宗造无量寿佛等。龙门石窟中国石窟艺术的“里程碑”。</a:t>
            </a:r>
            <a:endPar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11" name="图片 10"/>
          <p:cNvPicPr>
            <a:picLocks noChangeAspect="1"/>
          </p:cNvPicPr>
          <p:nvPr/>
        </p:nvPicPr>
        <p:blipFill>
          <a:blip r:embed="rId33"/>
          <a:stretch>
            <a:fillRect/>
          </a:stretch>
        </p:blipFill>
        <p:spPr>
          <a:xfrm>
            <a:off x="120015" y="2721610"/>
            <a:ext cx="5119370" cy="3366135"/>
          </a:xfrm>
          <a:prstGeom prst="rect">
            <a:avLst/>
          </a:prstGeom>
        </p:spPr>
      </p:pic>
      <p:sp>
        <p:nvSpPr>
          <p:cNvPr id="17" name="Freeform 6"/>
          <p:cNvSpPr>
            <a:spLocks noChangeArrowheads="1"/>
          </p:cNvSpPr>
          <p:nvPr>
            <p:custDataLst>
              <p:tags r:id="rId34"/>
            </p:custDataLst>
          </p:nvPr>
        </p:nvSpPr>
        <p:spPr bwMode="auto">
          <a:xfrm>
            <a:off x="5232400" y="-2794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2500"/>
                            </p:stCondLst>
                            <p:childTnLst>
                              <p:par>
                                <p:cTn id="17" presetID="17"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17416"/>
                                        </p:tgtEl>
                                        <p:attrNameLst>
                                          <p:attrName>style.visibility</p:attrName>
                                        </p:attrNameLst>
                                      </p:cBhvr>
                                      <p:to>
                                        <p:strVal val="visible"/>
                                      </p:to>
                                    </p:set>
                                    <p:animEffect transition="in" filter="fade">
                                      <p:cBhvr>
                                        <p:cTn id="26" dur="1000"/>
                                        <p:tgtEl>
                                          <p:spTgt spid="17416"/>
                                        </p:tgtEl>
                                      </p:cBhvr>
                                    </p:animEffect>
                                    <p:anim calcmode="lin" valueType="num">
                                      <p:cBhvr>
                                        <p:cTn id="27" dur="1000" fill="hold"/>
                                        <p:tgtEl>
                                          <p:spTgt spid="17416"/>
                                        </p:tgtEl>
                                        <p:attrNameLst>
                                          <p:attrName>ppt_x</p:attrName>
                                        </p:attrNameLst>
                                      </p:cBhvr>
                                      <p:tavLst>
                                        <p:tav tm="0">
                                          <p:val>
                                            <p:strVal val="#ppt_x"/>
                                          </p:val>
                                        </p:tav>
                                        <p:tav tm="100000">
                                          <p:val>
                                            <p:strVal val="#ppt_x"/>
                                          </p:val>
                                        </p:tav>
                                      </p:tavLst>
                                    </p:anim>
                                    <p:anim calcmode="lin" valueType="num">
                                      <p:cBhvr>
                                        <p:cTn id="28" dur="1000" fill="hold"/>
                                        <p:tgtEl>
                                          <p:spTgt spid="1741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7" presetClass="entr" presetSubtype="8"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ppt_x</p:attrName>
                                        </p:attrNameLst>
                                      </p:cBhvr>
                                      <p:tavLst>
                                        <p:tav tm="0">
                                          <p:val>
                                            <p:strVal val="#ppt_x-#ppt_w/2"/>
                                          </p:val>
                                        </p:tav>
                                        <p:tav tm="100000">
                                          <p:val>
                                            <p:strVal val="#ppt_x"/>
                                          </p:val>
                                        </p:tav>
                                      </p:tavLst>
                                    </p:anim>
                                    <p:anim calcmode="lin" valueType="num">
                                      <p:cBhvr>
                                        <p:cTn id="35" dur="500" fill="hold"/>
                                        <p:tgtEl>
                                          <p:spTgt spid="31"/>
                                        </p:tgtEl>
                                        <p:attrNameLst>
                                          <p:attrName>ppt_y</p:attrName>
                                        </p:attrNameLst>
                                      </p:cBhvr>
                                      <p:tavLst>
                                        <p:tav tm="0">
                                          <p:val>
                                            <p:strVal val="#ppt_y"/>
                                          </p:val>
                                        </p:tav>
                                        <p:tav tm="100000">
                                          <p:val>
                                            <p:strVal val="#ppt_y"/>
                                          </p:val>
                                        </p:tav>
                                      </p:tavLst>
                                    </p:anim>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strVal val="#ppt_h"/>
                                          </p:val>
                                        </p:tav>
                                        <p:tav tm="100000">
                                          <p:val>
                                            <p:strVal val="#ppt_h"/>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17417"/>
                                        </p:tgtEl>
                                        <p:attrNameLst>
                                          <p:attrName>style.visibility</p:attrName>
                                        </p:attrNameLst>
                                      </p:cBhvr>
                                      <p:to>
                                        <p:strVal val="visible"/>
                                      </p:to>
                                    </p:set>
                                    <p:animEffect transition="in" filter="fade">
                                      <p:cBhvr>
                                        <p:cTn id="41" dur="1000"/>
                                        <p:tgtEl>
                                          <p:spTgt spid="17417"/>
                                        </p:tgtEl>
                                      </p:cBhvr>
                                    </p:animEffect>
                                    <p:anim calcmode="lin" valueType="num">
                                      <p:cBhvr>
                                        <p:cTn id="42" dur="1000" fill="hold"/>
                                        <p:tgtEl>
                                          <p:spTgt spid="17417"/>
                                        </p:tgtEl>
                                        <p:attrNameLst>
                                          <p:attrName>ppt_x</p:attrName>
                                        </p:attrNameLst>
                                      </p:cBhvr>
                                      <p:tavLst>
                                        <p:tav tm="0">
                                          <p:val>
                                            <p:strVal val="#ppt_x"/>
                                          </p:val>
                                        </p:tav>
                                        <p:tav tm="100000">
                                          <p:val>
                                            <p:strVal val="#ppt_x"/>
                                          </p:val>
                                        </p:tav>
                                      </p:tavLst>
                                    </p:anim>
                                    <p:anim calcmode="lin" valueType="num">
                                      <p:cBhvr>
                                        <p:cTn id="43" dur="1000" fill="hold"/>
                                        <p:tgtEl>
                                          <p:spTgt spid="17417"/>
                                        </p:tgtEl>
                                        <p:attrNameLst>
                                          <p:attrName>ppt_y</p:attrName>
                                        </p:attrNameLst>
                                      </p:cBhvr>
                                      <p:tavLst>
                                        <p:tav tm="0">
                                          <p:val>
                                            <p:strVal val="#ppt_y+.1"/>
                                          </p:val>
                                        </p:tav>
                                        <p:tav tm="100000">
                                          <p:val>
                                            <p:strVal val="#ppt_y"/>
                                          </p:val>
                                        </p:tav>
                                      </p:tavLst>
                                    </p:anim>
                                  </p:childTnLst>
                                </p:cTn>
                              </p:par>
                              <p:par>
                                <p:cTn id="44" presetID="17" presetClass="entr" presetSubtype="8" fill="hold" nodeType="with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ppt_x</p:attrName>
                                        </p:attrNameLst>
                                      </p:cBhvr>
                                      <p:tavLst>
                                        <p:tav tm="0">
                                          <p:val>
                                            <p:strVal val="#ppt_x-#ppt_w/2"/>
                                          </p:val>
                                        </p:tav>
                                        <p:tav tm="100000">
                                          <p:val>
                                            <p:strVal val="#ppt_x"/>
                                          </p:val>
                                        </p:tav>
                                      </p:tavLst>
                                    </p:anim>
                                    <p:anim calcmode="lin" valueType="num">
                                      <p:cBhvr>
                                        <p:cTn id="47" dur="500" fill="hold"/>
                                        <p:tgtEl>
                                          <p:spTgt spid="37"/>
                                        </p:tgtEl>
                                        <p:attrNameLst>
                                          <p:attrName>ppt_y</p:attrName>
                                        </p:attrNameLst>
                                      </p:cBhvr>
                                      <p:tavLst>
                                        <p:tav tm="0">
                                          <p:val>
                                            <p:strVal val="#ppt_y"/>
                                          </p:val>
                                        </p:tav>
                                        <p:tav tm="100000">
                                          <p:val>
                                            <p:strVal val="#ppt_y"/>
                                          </p:val>
                                        </p:tav>
                                      </p:tavLst>
                                    </p:anim>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strVal val="#ppt_h"/>
                                          </p:val>
                                        </p:tav>
                                        <p:tav tm="100000">
                                          <p:val>
                                            <p:strVal val="#ppt_h"/>
                                          </p:val>
                                        </p:tav>
                                      </p:tavLst>
                                    </p:anim>
                                  </p:childTnLst>
                                </p:cTn>
                              </p:par>
                            </p:childTnLst>
                          </p:cTn>
                        </p:par>
                        <p:par>
                          <p:cTn id="50" fill="hold">
                            <p:stCondLst>
                              <p:cond delay="5000"/>
                            </p:stCondLst>
                            <p:childTnLst>
                              <p:par>
                                <p:cTn id="51" presetID="42" presetClass="entr" presetSubtype="0" fill="hold" grpId="0" nodeType="afterEffect">
                                  <p:stCondLst>
                                    <p:cond delay="0"/>
                                  </p:stCondLst>
                                  <p:childTnLst>
                                    <p:set>
                                      <p:cBhvr>
                                        <p:cTn id="52" dur="1" fill="hold">
                                          <p:stCondLst>
                                            <p:cond delay="0"/>
                                          </p:stCondLst>
                                        </p:cTn>
                                        <p:tgtEl>
                                          <p:spTgt spid="17418"/>
                                        </p:tgtEl>
                                        <p:attrNameLst>
                                          <p:attrName>style.visibility</p:attrName>
                                        </p:attrNameLst>
                                      </p:cBhvr>
                                      <p:to>
                                        <p:strVal val="visible"/>
                                      </p:to>
                                    </p:set>
                                    <p:animEffect transition="in" filter="fade">
                                      <p:cBhvr>
                                        <p:cTn id="53" dur="1000"/>
                                        <p:tgtEl>
                                          <p:spTgt spid="17418"/>
                                        </p:tgtEl>
                                      </p:cBhvr>
                                    </p:animEffect>
                                    <p:anim calcmode="lin" valueType="num">
                                      <p:cBhvr>
                                        <p:cTn id="54" dur="1000" fill="hold"/>
                                        <p:tgtEl>
                                          <p:spTgt spid="17418"/>
                                        </p:tgtEl>
                                        <p:attrNameLst>
                                          <p:attrName>ppt_x</p:attrName>
                                        </p:attrNameLst>
                                      </p:cBhvr>
                                      <p:tavLst>
                                        <p:tav tm="0">
                                          <p:val>
                                            <p:strVal val="#ppt_x"/>
                                          </p:val>
                                        </p:tav>
                                        <p:tav tm="100000">
                                          <p:val>
                                            <p:strVal val="#ppt_x"/>
                                          </p:val>
                                        </p:tav>
                                      </p:tavLst>
                                    </p:anim>
                                    <p:anim calcmode="lin" valueType="num">
                                      <p:cBhvr>
                                        <p:cTn id="55" dur="1000" fill="hold"/>
                                        <p:tgtEl>
                                          <p:spTgt spid="17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416" grpId="0"/>
      <p:bldP spid="17417" grpId="0"/>
      <p:bldP spid="174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a:stretch>
            <a:fillRect/>
          </a:stretch>
        </p:blipFill>
        <p:spPr>
          <a:xfrm>
            <a:off x="0" y="3810"/>
            <a:ext cx="12204065" cy="6856730"/>
          </a:xfrm>
          <a:prstGeom prst="rect">
            <a:avLst/>
          </a:prstGeom>
        </p:spPr>
      </p:pic>
      <p:sp>
        <p:nvSpPr>
          <p:cNvPr id="219" name=" 219"/>
          <p:cNvSpPr/>
          <p:nvPr/>
        </p:nvSpPr>
        <p:spPr>
          <a:xfrm>
            <a:off x="3971925" y="104775"/>
            <a:ext cx="3115945" cy="918845"/>
          </a:xfrm>
          <a:prstGeom prst="roundRect">
            <a:avLst>
              <a:gd name="adj" fmla="val 50000"/>
            </a:avLst>
          </a:prstGeom>
          <a:solidFill>
            <a:srgbClr val="8697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pic>
        <p:nvPicPr>
          <p:cNvPr id="4" name="图片 3" descr="5408f105d31def90e98830dffc7fc8b4"/>
          <p:cNvPicPr>
            <a:picLocks noChangeAspect="1" noChangeArrowheads="1"/>
          </p:cNvPicPr>
          <p:nvPr/>
        </p:nvPicPr>
        <p:blipFill>
          <a:blip r:embed="rId3" cstate="print">
            <a:extLst>
              <a:ext uri="{28A0092B-C50C-407E-A947-70E740481C1C}">
                <a14:useLocalDpi xmlns:a14="http://schemas.microsoft.com/office/drawing/2010/main" val="0"/>
              </a:ext>
            </a:extLst>
          </a:blip>
          <a:srcRect t="24455" b="38336"/>
          <a:stretch>
            <a:fillRect/>
          </a:stretch>
        </p:blipFill>
        <p:spPr bwMode="auto">
          <a:xfrm>
            <a:off x="3540760" y="715645"/>
            <a:ext cx="3818890" cy="70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a:spLocks noChangeArrowheads="1"/>
          </p:cNvSpPr>
          <p:nvPr/>
        </p:nvSpPr>
        <p:spPr bwMode="auto">
          <a:xfrm>
            <a:off x="3841062" y="183304"/>
            <a:ext cx="3337984"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400">
                <a:solidFill>
                  <a:schemeClr val="bg1"/>
                </a:solidFill>
                <a:latin typeface="微软雅黑" panose="020B0503020204020204" pitchFamily="34" charset="-122"/>
                <a:ea typeface="微软雅黑" panose="020B0503020204020204" pitchFamily="34" charset="-122"/>
              </a:rPr>
              <a:t>授课内容</a:t>
            </a:r>
            <a:endParaRPr lang="zh-CN" altLang="en-US" sz="4400">
              <a:solidFill>
                <a:schemeClr val="bg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224655" y="1625600"/>
            <a:ext cx="8471535" cy="4108450"/>
            <a:chOff x="6653" y="2560"/>
            <a:chExt cx="13341" cy="6470"/>
          </a:xfrm>
        </p:grpSpPr>
        <p:cxnSp>
          <p:nvCxnSpPr>
            <p:cNvPr id="49" name="直接连接符 48"/>
            <p:cNvCxnSpPr/>
            <p:nvPr/>
          </p:nvCxnSpPr>
          <p:spPr>
            <a:xfrm flipH="1" flipV="1">
              <a:off x="6653" y="5400"/>
              <a:ext cx="33" cy="3631"/>
            </a:xfrm>
            <a:prstGeom prst="line">
              <a:avLst/>
            </a:prstGeom>
            <a:ln w="1270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7350" y="2560"/>
              <a:ext cx="1227" cy="1133"/>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壹</a:t>
              </a:r>
              <a:endParaRPr lang="zh-CN" altLang="en-US" sz="3200" noProof="1">
                <a:latin typeface="华文新魏" panose="02010800040101010101" pitchFamily="2" charset="-122"/>
                <a:ea typeface="华文新魏" panose="02010800040101010101" pitchFamily="2" charset="-122"/>
              </a:endParaRPr>
            </a:p>
          </p:txBody>
        </p:sp>
        <p:sp>
          <p:nvSpPr>
            <p:cNvPr id="41" name="椭圆 40"/>
            <p:cNvSpPr/>
            <p:nvPr/>
          </p:nvSpPr>
          <p:spPr>
            <a:xfrm>
              <a:off x="7350" y="3853"/>
              <a:ext cx="1227" cy="1137"/>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贰</a:t>
              </a:r>
              <a:endParaRPr lang="zh-CN" altLang="en-US" sz="3200" noProof="1">
                <a:latin typeface="华文新魏" panose="02010800040101010101" pitchFamily="2" charset="-122"/>
                <a:ea typeface="华文新魏" panose="02010800040101010101" pitchFamily="2" charset="-122"/>
              </a:endParaRPr>
            </a:p>
          </p:txBody>
        </p:sp>
        <p:sp>
          <p:nvSpPr>
            <p:cNvPr id="42" name="椭圆 41"/>
            <p:cNvSpPr/>
            <p:nvPr/>
          </p:nvSpPr>
          <p:spPr>
            <a:xfrm>
              <a:off x="7350" y="5200"/>
              <a:ext cx="1227" cy="1137"/>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叁</a:t>
              </a:r>
              <a:endParaRPr lang="zh-CN" altLang="en-US" sz="3200" noProof="1">
                <a:latin typeface="华文新魏" panose="02010800040101010101" pitchFamily="2" charset="-122"/>
                <a:ea typeface="华文新魏" panose="02010800040101010101" pitchFamily="2" charset="-122"/>
              </a:endParaRPr>
            </a:p>
          </p:txBody>
        </p:sp>
        <p:sp>
          <p:nvSpPr>
            <p:cNvPr id="43" name="椭圆 42"/>
            <p:cNvSpPr/>
            <p:nvPr/>
          </p:nvSpPr>
          <p:spPr>
            <a:xfrm>
              <a:off x="7350" y="6546"/>
              <a:ext cx="1227" cy="1137"/>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肆</a:t>
              </a:r>
              <a:endParaRPr lang="zh-CN" altLang="en-US" sz="3200" noProof="1">
                <a:latin typeface="华文新魏" panose="02010800040101010101" pitchFamily="2" charset="-122"/>
                <a:ea typeface="华文新魏" panose="02010800040101010101" pitchFamily="2" charset="-122"/>
              </a:endParaRPr>
            </a:p>
          </p:txBody>
        </p:sp>
        <p:sp>
          <p:nvSpPr>
            <p:cNvPr id="45" name="矩形 44"/>
            <p:cNvSpPr/>
            <p:nvPr/>
          </p:nvSpPr>
          <p:spPr>
            <a:xfrm>
              <a:off x="9090" y="2560"/>
              <a:ext cx="10177" cy="919"/>
            </a:xfrm>
            <a:prstGeom prst="rect">
              <a:avLst/>
            </a:prstGeom>
          </p:spPr>
          <p:txBody>
            <a:bodyPr wrap="square">
              <a:spAutoFit/>
            </a:bodyPr>
            <a:lstStyle/>
            <a:p>
              <a:pPr>
                <a:defRPr/>
              </a:pP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知识储备1</a:t>
              </a:r>
              <a:r>
                <a:rPr lang="en-US" altLang="zh-CN"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“习”美知天下</a:t>
              </a:r>
              <a:endPar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6" name="矩形 45"/>
            <p:cNvSpPr/>
            <p:nvPr/>
          </p:nvSpPr>
          <p:spPr>
            <a:xfrm>
              <a:off x="9090" y="3900"/>
              <a:ext cx="9928" cy="919"/>
            </a:xfrm>
            <a:prstGeom prst="rect">
              <a:avLst/>
            </a:prstGeom>
          </p:spPr>
          <p:txBody>
            <a:bodyPr wrap="square">
              <a:spAutoFit/>
            </a:bodyPr>
            <a:lstStyle/>
            <a:p>
              <a:pPr>
                <a:defRPr/>
              </a:pP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知识储备2</a:t>
              </a:r>
              <a:r>
                <a:rPr lang="en-US" altLang="zh-CN"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“赏”美增见识</a:t>
              </a:r>
              <a:endPar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 name="矩形 46"/>
            <p:cNvSpPr/>
            <p:nvPr/>
          </p:nvSpPr>
          <p:spPr>
            <a:xfrm>
              <a:off x="9090" y="5287"/>
              <a:ext cx="9811" cy="919"/>
            </a:xfrm>
            <a:prstGeom prst="rect">
              <a:avLst/>
            </a:prstGeom>
          </p:spPr>
          <p:txBody>
            <a:bodyPr wrap="square">
              <a:spAutoFit/>
            </a:bodyPr>
            <a:lstStyle/>
            <a:p>
              <a:pPr>
                <a:defRPr/>
              </a:pP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知识储备3</a:t>
              </a:r>
              <a:r>
                <a:rPr lang="en-US" altLang="zh-CN"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“述”美展自信</a:t>
              </a:r>
              <a:endPar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8" name="矩形 47"/>
            <p:cNvSpPr/>
            <p:nvPr/>
          </p:nvSpPr>
          <p:spPr>
            <a:xfrm>
              <a:off x="9090" y="6633"/>
              <a:ext cx="9484" cy="919"/>
            </a:xfrm>
            <a:prstGeom prst="rect">
              <a:avLst/>
            </a:prstGeom>
          </p:spPr>
          <p:txBody>
            <a:bodyPr wrap="square">
              <a:spAutoFit/>
            </a:bodyPr>
            <a:lstStyle/>
            <a:p>
              <a:pPr>
                <a:defRPr/>
              </a:pP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素养导读</a:t>
              </a:r>
              <a:r>
                <a:rPr lang="en-US" altLang="zh-CN"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“品”美入我心</a:t>
              </a:r>
              <a:endPar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椭圆 4"/>
            <p:cNvSpPr/>
            <p:nvPr>
              <p:custDataLst>
                <p:tags r:id="rId4"/>
              </p:custDataLst>
            </p:nvPr>
          </p:nvSpPr>
          <p:spPr>
            <a:xfrm>
              <a:off x="7350" y="7894"/>
              <a:ext cx="1227" cy="1137"/>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伍</a:t>
              </a:r>
              <a:endParaRPr lang="zh-CN" altLang="en-US" sz="3200" noProof="1">
                <a:latin typeface="华文新魏" panose="02010800040101010101" pitchFamily="2" charset="-122"/>
                <a:ea typeface="华文新魏" panose="02010800040101010101" pitchFamily="2" charset="-122"/>
              </a:endParaRPr>
            </a:p>
          </p:txBody>
        </p:sp>
        <p:sp>
          <p:nvSpPr>
            <p:cNvPr id="6" name="矩形 5"/>
            <p:cNvSpPr/>
            <p:nvPr>
              <p:custDataLst>
                <p:tags r:id="rId5"/>
              </p:custDataLst>
            </p:nvPr>
          </p:nvSpPr>
          <p:spPr>
            <a:xfrm>
              <a:off x="9128" y="8007"/>
              <a:ext cx="10867" cy="919"/>
            </a:xfrm>
            <a:prstGeom prst="rect">
              <a:avLst/>
            </a:prstGeom>
          </p:spPr>
          <p:txBody>
            <a:bodyPr wrap="square">
              <a:spAutoFit/>
            </a:bodyPr>
            <a:p>
              <a:pPr>
                <a:defRPr/>
              </a:pPr>
              <a:r>
                <a:rPr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佳文导读—“析”美做实践</a:t>
              </a:r>
              <a:endParaRPr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000"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ldLvl="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0" y="395605"/>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二、河南省</a:t>
              </a:r>
              <a:r>
                <a:rPr lang="zh-CN" altLang="en-US" sz="2800" b="1">
                  <a:solidFill>
                    <a:srgbClr val="FFFFFF"/>
                  </a:solidFill>
                  <a:latin typeface="微软雅黑" panose="020B0503020204020204" pitchFamily="34" charset="-122"/>
                  <a:ea typeface="微软雅黑" panose="020B0503020204020204" pitchFamily="34" charset="-122"/>
                </a:rPr>
                <a:t>旅游资源</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53" name="矩形 52"/>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192405" y="1626870"/>
            <a:ext cx="3883025"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嵩山</a:t>
            </a:r>
            <a:r>
              <a:rPr lang="zh-CN" altLang="en-US" sz="2800" b="1">
                <a:solidFill>
                  <a:srgbClr val="FFFFFF"/>
                </a:solidFill>
                <a:latin typeface="微软雅黑" panose="020B0503020204020204" pitchFamily="34" charset="-122"/>
                <a:ea typeface="微软雅黑" panose="020B0503020204020204" pitchFamily="34" charset="-122"/>
              </a:rPr>
              <a:t>少林</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09" name="椭圆 108"/>
          <p:cNvSpPr/>
          <p:nvPr>
            <p:custDataLst>
              <p:tags r:id="rId7"/>
            </p:custDataLst>
          </p:nvPr>
        </p:nvSpPr>
        <p:spPr>
          <a:xfrm>
            <a:off x="5218755" y="1477461"/>
            <a:ext cx="3806352" cy="1179895"/>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noProof="1">
              <a:solidFill>
                <a:prstClr val="white"/>
              </a:solidFill>
            </a:endParaRPr>
          </a:p>
        </p:txBody>
      </p:sp>
      <p:grpSp>
        <p:nvGrpSpPr>
          <p:cNvPr id="25" name="组合 110"/>
          <p:cNvGrpSpPr/>
          <p:nvPr/>
        </p:nvGrpSpPr>
        <p:grpSpPr>
          <a:xfrm>
            <a:off x="5386652" y="1743075"/>
            <a:ext cx="2202776" cy="4588933"/>
            <a:chOff x="5206229" y="1101404"/>
            <a:chExt cx="1646805" cy="4588652"/>
          </a:xfrm>
          <a:effectLst>
            <a:outerShdw blurRad="50800" dist="38100" dir="8100000" algn="tr" rotWithShape="0">
              <a:prstClr val="black">
                <a:alpha val="40000"/>
              </a:prstClr>
            </a:outerShdw>
          </a:effectLst>
        </p:grpSpPr>
        <p:grpSp>
          <p:nvGrpSpPr>
            <p:cNvPr id="26" name="组合 111"/>
            <p:cNvGrpSpPr/>
            <p:nvPr/>
          </p:nvGrpSpPr>
          <p:grpSpPr>
            <a:xfrm>
              <a:off x="5624034" y="1101404"/>
              <a:ext cx="860661" cy="1640723"/>
              <a:chOff x="5537459" y="941354"/>
              <a:chExt cx="946727" cy="1804795"/>
            </a:xfrm>
            <a:scene3d>
              <a:camera prst="orthographicFront">
                <a:rot lat="600000" lon="20399993" rev="0"/>
              </a:camera>
              <a:lightRig rig="threePt" dir="t"/>
            </a:scene3d>
          </p:grpSpPr>
          <p:sp>
            <p:nvSpPr>
              <p:cNvPr id="128" name="圆角矩形 127"/>
              <p:cNvSpPr/>
              <p:nvPr>
                <p:custDataLst>
                  <p:tags r:id="rId8"/>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圆角矩形 128"/>
              <p:cNvSpPr/>
              <p:nvPr>
                <p:custDataLst>
                  <p:tags r:id="rId9"/>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3" name="梯形 112"/>
            <p:cNvSpPr/>
            <p:nvPr>
              <p:custDataLst>
                <p:tags r:id="rId10"/>
              </p:custDataLst>
            </p:nvPr>
          </p:nvSpPr>
          <p:spPr>
            <a:xfrm rot="16200000">
              <a:off x="3776493" y="2613514"/>
              <a:ext cx="4506278" cy="1646805"/>
            </a:xfrm>
            <a:prstGeom prst="trapezoid">
              <a:avLst>
                <a:gd name="adj" fmla="val 9948"/>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3" rev="0"/>
              </a:camera>
              <a:lightRig rig="threePt" dir="t"/>
            </a:scene3d>
          </p:grpSpPr>
          <p:sp>
            <p:nvSpPr>
              <p:cNvPr id="126" name="任意多边形 125"/>
              <p:cNvSpPr/>
              <p:nvPr>
                <p:custDataLst>
                  <p:tags r:id="rId11"/>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7" name="任意多边形 126"/>
              <p:cNvSpPr/>
              <p:nvPr>
                <p:custDataLst>
                  <p:tags r:id="rId12"/>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114"/>
            <p:cNvGrpSpPr/>
            <p:nvPr/>
          </p:nvGrpSpPr>
          <p:grpSpPr>
            <a:xfrm>
              <a:off x="5557148" y="1390171"/>
              <a:ext cx="1000117" cy="2076899"/>
              <a:chOff x="4137594" y="-68669"/>
              <a:chExt cx="1000117" cy="2076899"/>
            </a:xfrm>
            <a:scene3d>
              <a:camera prst="perspectiveFront">
                <a:rot lat="0" lon="1799981" rev="0"/>
              </a:camera>
              <a:lightRig rig="threePt" dir="t"/>
            </a:scene3d>
          </p:grpSpPr>
          <p:sp>
            <p:nvSpPr>
              <p:cNvPr id="124" name="文本框 200"/>
              <p:cNvSpPr txBox="1"/>
              <p:nvPr>
                <p:custDataLst>
                  <p:tags r:id="rId13"/>
                </p:custDataLst>
              </p:nvPr>
            </p:nvSpPr>
            <p:spPr>
              <a:xfrm>
                <a:off x="4137594" y="-68669"/>
                <a:ext cx="1000117" cy="369309"/>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文本框 201"/>
              <p:cNvSpPr txBox="1"/>
              <p:nvPr>
                <p:custDataLst>
                  <p:tags r:id="rId14"/>
                </p:custDataLst>
              </p:nvPr>
            </p:nvSpPr>
            <p:spPr>
              <a:xfrm>
                <a:off x="4188959" y="1731248"/>
                <a:ext cx="895896" cy="27698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1" name="组合 129"/>
          <p:cNvGrpSpPr/>
          <p:nvPr/>
        </p:nvGrpSpPr>
        <p:grpSpPr>
          <a:xfrm>
            <a:off x="7589676" y="1775933"/>
            <a:ext cx="2286000" cy="4556337"/>
            <a:chOff x="6732800" y="1129344"/>
            <a:chExt cx="2286396" cy="4555722"/>
          </a:xfrm>
          <a:effectLst>
            <a:outerShdw blurRad="50800" dist="38100" dir="8100000" algn="tr" rotWithShape="0">
              <a:prstClr val="black">
                <a:alpha val="40000"/>
              </a:prstClr>
            </a:outerShdw>
          </a:effectLst>
        </p:grpSpPr>
        <p:grpSp>
          <p:nvGrpSpPr>
            <p:cNvPr id="32" name="组合 130"/>
            <p:cNvGrpSpPr/>
            <p:nvPr/>
          </p:nvGrpSpPr>
          <p:grpSpPr>
            <a:xfrm>
              <a:off x="7264831" y="1129344"/>
              <a:ext cx="860661" cy="1640723"/>
              <a:chOff x="5537459" y="941354"/>
              <a:chExt cx="946727" cy="1804795"/>
            </a:xfrm>
            <a:scene3d>
              <a:camera prst="orthographicFront">
                <a:rot lat="20967539" lon="19191102" rev="113251"/>
              </a:camera>
              <a:lightRig rig="threePt" dir="t"/>
            </a:scene3d>
          </p:grpSpPr>
          <p:sp>
            <p:nvSpPr>
              <p:cNvPr id="145" name="圆角矩形 144"/>
              <p:cNvSpPr/>
              <p:nvPr>
                <p:custDataLst>
                  <p:tags r:id="rId15"/>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6" name="圆角矩形 145"/>
              <p:cNvSpPr/>
              <p:nvPr>
                <p:custDataLst>
                  <p:tags r:id="rId16"/>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2" name="梯形 131"/>
            <p:cNvSpPr/>
            <p:nvPr>
              <p:custDataLst>
                <p:tags r:id="rId17"/>
              </p:custDataLst>
            </p:nvPr>
          </p:nvSpPr>
          <p:spPr>
            <a:xfrm rot="5400000" flipH="1">
              <a:off x="5622899" y="2288769"/>
              <a:ext cx="4506198" cy="2286396"/>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3" rev="161931"/>
              </a:camera>
              <a:lightRig rig="threePt" dir="t"/>
            </a:scene3d>
          </p:grpSpPr>
          <p:sp>
            <p:nvSpPr>
              <p:cNvPr id="143" name="任意多边形 142"/>
              <p:cNvSpPr/>
              <p:nvPr>
                <p:custDataLst>
                  <p:tags r:id="rId18"/>
                </p:custDataLst>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 name="任意多边形 143"/>
              <p:cNvSpPr/>
              <p:nvPr>
                <p:custDataLst>
                  <p:tags r:id="rId19"/>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133"/>
            <p:cNvGrpSpPr/>
            <p:nvPr/>
          </p:nvGrpSpPr>
          <p:grpSpPr>
            <a:xfrm>
              <a:off x="7196764" y="1383487"/>
              <a:ext cx="1000117" cy="2083561"/>
              <a:chOff x="4156909" y="-75353"/>
              <a:chExt cx="1000117" cy="2083561"/>
            </a:xfrm>
            <a:scene3d>
              <a:camera prst="perspectiveFront">
                <a:rot lat="0" lon="19799991" rev="0"/>
              </a:camera>
              <a:lightRig rig="threePt" dir="t"/>
            </a:scene3d>
          </p:grpSpPr>
          <p:sp>
            <p:nvSpPr>
              <p:cNvPr id="141" name="文本框 203"/>
              <p:cNvSpPr txBox="1"/>
              <p:nvPr>
                <p:custDataLst>
                  <p:tags r:id="rId20"/>
                </p:custDataLst>
              </p:nvPr>
            </p:nvSpPr>
            <p:spPr>
              <a:xfrm>
                <a:off x="4156909" y="-75353"/>
                <a:ext cx="1000117" cy="369282"/>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文本框 204"/>
              <p:cNvSpPr txBox="1"/>
              <p:nvPr>
                <p:custDataLst>
                  <p:tags r:id="rId21"/>
                </p:custDataLst>
              </p:nvPr>
            </p:nvSpPr>
            <p:spPr>
              <a:xfrm>
                <a:off x="4188959" y="1731246"/>
                <a:ext cx="895896" cy="27696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7" name="组合 146"/>
          <p:cNvGrpSpPr/>
          <p:nvPr/>
        </p:nvGrpSpPr>
        <p:grpSpPr>
          <a:xfrm>
            <a:off x="9810063" y="1495848"/>
            <a:ext cx="2304627" cy="5212080"/>
            <a:chOff x="8500219" y="784648"/>
            <a:chExt cx="2195600" cy="5067134"/>
          </a:xfrm>
          <a:effectLst>
            <a:outerShdw blurRad="50800" dist="38100" dir="8100000" algn="tr" rotWithShape="0">
              <a:prstClr val="black">
                <a:alpha val="40000"/>
              </a:prstClr>
            </a:outerShdw>
          </a:effectLst>
        </p:grpSpPr>
        <p:grpSp>
          <p:nvGrpSpPr>
            <p:cNvPr id="38" name="组合 147"/>
            <p:cNvGrpSpPr/>
            <p:nvPr/>
          </p:nvGrpSpPr>
          <p:grpSpPr>
            <a:xfrm>
              <a:off x="8910113" y="1110294"/>
              <a:ext cx="860661" cy="1640723"/>
              <a:chOff x="5537459" y="941354"/>
              <a:chExt cx="946727" cy="1804795"/>
            </a:xfrm>
            <a:scene3d>
              <a:camera prst="orthographicFront">
                <a:rot lat="600000" lon="20399993" rev="0"/>
              </a:camera>
              <a:lightRig rig="threePt" dir="t"/>
            </a:scene3d>
          </p:grpSpPr>
          <p:sp>
            <p:nvSpPr>
              <p:cNvPr id="165" name="圆角矩形 164"/>
              <p:cNvSpPr/>
              <p:nvPr>
                <p:custDataLst>
                  <p:tags r:id="rId22"/>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圆角矩形 165"/>
              <p:cNvSpPr/>
              <p:nvPr>
                <p:custDataLst>
                  <p:tags r:id="rId23"/>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49" name="椭圆 148"/>
            <p:cNvSpPr/>
            <p:nvPr>
              <p:custDataLst>
                <p:tags r:id="rId24"/>
              </p:custDataLst>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梯形 149"/>
            <p:cNvSpPr/>
            <p:nvPr>
              <p:custDataLst>
                <p:tags r:id="rId25"/>
              </p:custDataLst>
            </p:nvPr>
          </p:nvSpPr>
          <p:spPr>
            <a:xfrm rot="16200000">
              <a:off x="7410163" y="2200660"/>
              <a:ext cx="4375712" cy="2195600"/>
            </a:xfrm>
            <a:prstGeom prst="trapezoid">
              <a:avLst>
                <a:gd name="adj" fmla="val 11105"/>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3" rev="0"/>
              </a:camera>
              <a:lightRig rig="threePt" dir="t"/>
            </a:scene3d>
          </p:grpSpPr>
          <p:sp>
            <p:nvSpPr>
              <p:cNvPr id="163" name="任意多边形 162"/>
              <p:cNvSpPr/>
              <p:nvPr>
                <p:custDataLst>
                  <p:tags r:id="rId26"/>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4" name="任意多边形 163"/>
              <p:cNvSpPr/>
              <p:nvPr>
                <p:custDataLst>
                  <p:tags r:id="rId27"/>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0" name="组合 151"/>
            <p:cNvGrpSpPr/>
            <p:nvPr/>
          </p:nvGrpSpPr>
          <p:grpSpPr>
            <a:xfrm>
              <a:off x="8841962" y="1405447"/>
              <a:ext cx="1000117" cy="2053937"/>
              <a:chOff x="4118196" y="-53393"/>
              <a:chExt cx="1000117" cy="2053937"/>
            </a:xfrm>
            <a:scene3d>
              <a:camera prst="perspectiveFront">
                <a:rot lat="0" lon="1800000" rev="0"/>
              </a:camera>
              <a:lightRig rig="threePt" dir="t"/>
            </a:scene3d>
          </p:grpSpPr>
          <p:sp>
            <p:nvSpPr>
              <p:cNvPr id="161" name="文本框 206"/>
              <p:cNvSpPr txBox="1"/>
              <p:nvPr>
                <p:custDataLst>
                  <p:tags r:id="rId28"/>
                </p:custDataLst>
              </p:nvPr>
            </p:nvSpPr>
            <p:spPr>
              <a:xfrm>
                <a:off x="4118196" y="-53393"/>
                <a:ext cx="1000117" cy="359061"/>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207"/>
              <p:cNvSpPr txBox="1"/>
              <p:nvPr>
                <p:custDataLst>
                  <p:tags r:id="rId29"/>
                </p:custDataLst>
              </p:nvPr>
            </p:nvSpPr>
            <p:spPr>
              <a:xfrm>
                <a:off x="4188959" y="1731248"/>
                <a:ext cx="895896" cy="269296"/>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7416" name="文本框 1"/>
          <p:cNvSpPr txBox="1">
            <a:spLocks noChangeArrowheads="1"/>
          </p:cNvSpPr>
          <p:nvPr>
            <p:custDataLst>
              <p:tags r:id="rId30"/>
            </p:custDataLst>
          </p:nvPr>
        </p:nvSpPr>
        <p:spPr bwMode="auto">
          <a:xfrm>
            <a:off x="5445760" y="2893695"/>
            <a:ext cx="197548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嵩山位于河南省郑州市登封市，属伏牛山系,中国五岳之一,因位居中原大地之中,天地之中,通称为中岳。</a:t>
            </a:r>
            <a:endPar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417" name="文本框 2"/>
          <p:cNvSpPr txBox="1">
            <a:spLocks noChangeArrowheads="1"/>
          </p:cNvSpPr>
          <p:nvPr>
            <p:custDataLst>
              <p:tags r:id="rId31"/>
            </p:custDataLst>
          </p:nvPr>
        </p:nvSpPr>
        <p:spPr bwMode="auto">
          <a:xfrm>
            <a:off x="7524750" y="2850515"/>
            <a:ext cx="2261235"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86975F"/>
                </a:solidFill>
                <a:latin typeface="微软雅黑" panose="020B0503020204020204" pitchFamily="34" charset="-122"/>
                <a:ea typeface="微软雅黑" panose="020B0503020204020204" pitchFamily="34" charset="-122"/>
              </a:rPr>
              <a:t>嵩山由太室和少室两山组成，有72峰，太室山和少室山各占三十六峰。以奇、险、峻、秀而居五岳之中。峻极峰为主峰，海拔1492米。</a:t>
            </a:r>
            <a:endParaRPr lang="zh-CN" altLang="en-US" sz="2000">
              <a:solidFill>
                <a:srgbClr val="86975F"/>
              </a:solidFill>
              <a:latin typeface="微软雅黑" panose="020B0503020204020204" pitchFamily="34" charset="-122"/>
              <a:ea typeface="微软雅黑" panose="020B0503020204020204" pitchFamily="34" charset="-122"/>
            </a:endParaRPr>
          </a:p>
        </p:txBody>
      </p:sp>
      <p:sp>
        <p:nvSpPr>
          <p:cNvPr id="17418" name="文本框 3"/>
          <p:cNvSpPr txBox="1">
            <a:spLocks noChangeArrowheads="1"/>
          </p:cNvSpPr>
          <p:nvPr>
            <p:custDataLst>
              <p:tags r:id="rId32"/>
            </p:custDataLst>
          </p:nvPr>
        </p:nvSpPr>
        <p:spPr bwMode="auto">
          <a:xfrm>
            <a:off x="9888220" y="2657475"/>
            <a:ext cx="2068830" cy="218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1600">
                <a:solidFill>
                  <a:schemeClr val="bg1"/>
                </a:solidFill>
                <a:latin typeface="微软雅黑" panose="020B0503020204020204" pitchFamily="34" charset="-122"/>
                <a:ea typeface="微软雅黑" panose="020B0503020204020204" pitchFamily="34" charset="-122"/>
                <a:sym typeface="宋体" panose="02010600030101010101" pitchFamily="2" charset="-122"/>
              </a:rPr>
              <a:t>             </a:t>
            </a:r>
            <a:endParaRPr lang="zh-CN" altLang="zh-CN"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r>
              <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嵩山曾有30多位皇帝、150多位著名文人所亲临。《诗经》有“嵩高惟岳，峻极于天”的名句。</a:t>
            </a:r>
            <a:endPar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2" name="图片 1" descr="少林寺"/>
          <p:cNvPicPr>
            <a:picLocks noChangeAspect="1"/>
          </p:cNvPicPr>
          <p:nvPr/>
        </p:nvPicPr>
        <p:blipFill>
          <a:blip r:embed="rId33"/>
          <a:stretch>
            <a:fillRect/>
          </a:stretch>
        </p:blipFill>
        <p:spPr>
          <a:xfrm>
            <a:off x="191770" y="3141345"/>
            <a:ext cx="4993640" cy="2712085"/>
          </a:xfrm>
          <a:prstGeom prst="rect">
            <a:avLst/>
          </a:prstGeom>
        </p:spPr>
      </p:pic>
      <p:sp>
        <p:nvSpPr>
          <p:cNvPr id="17" name="Freeform 6"/>
          <p:cNvSpPr>
            <a:spLocks noChangeArrowheads="1"/>
          </p:cNvSpPr>
          <p:nvPr>
            <p:custDataLst>
              <p:tags r:id="rId34"/>
            </p:custDataLst>
          </p:nvPr>
        </p:nvSpPr>
        <p:spPr bwMode="auto">
          <a:xfrm>
            <a:off x="513715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3000"/>
                            </p:stCondLst>
                            <p:childTnLst>
                              <p:par>
                                <p:cTn id="17" presetID="17"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childTnLst>
                          </p:cTn>
                        </p:par>
                        <p:par>
                          <p:cTn id="23" fill="hold">
                            <p:stCondLst>
                              <p:cond delay="3500"/>
                            </p:stCondLst>
                            <p:childTnLst>
                              <p:par>
                                <p:cTn id="24" presetID="42" presetClass="entr" presetSubtype="0" fill="hold" grpId="0" nodeType="afterEffect">
                                  <p:stCondLst>
                                    <p:cond delay="0"/>
                                  </p:stCondLst>
                                  <p:childTnLst>
                                    <p:set>
                                      <p:cBhvr>
                                        <p:cTn id="25" dur="1" fill="hold">
                                          <p:stCondLst>
                                            <p:cond delay="0"/>
                                          </p:stCondLst>
                                        </p:cTn>
                                        <p:tgtEl>
                                          <p:spTgt spid="17416"/>
                                        </p:tgtEl>
                                        <p:attrNameLst>
                                          <p:attrName>style.visibility</p:attrName>
                                        </p:attrNameLst>
                                      </p:cBhvr>
                                      <p:to>
                                        <p:strVal val="visible"/>
                                      </p:to>
                                    </p:set>
                                    <p:animEffect transition="in" filter="fade">
                                      <p:cBhvr>
                                        <p:cTn id="26" dur="1000"/>
                                        <p:tgtEl>
                                          <p:spTgt spid="17416"/>
                                        </p:tgtEl>
                                      </p:cBhvr>
                                    </p:animEffect>
                                    <p:anim calcmode="lin" valueType="num">
                                      <p:cBhvr>
                                        <p:cTn id="27" dur="1000" fill="hold"/>
                                        <p:tgtEl>
                                          <p:spTgt spid="17416"/>
                                        </p:tgtEl>
                                        <p:attrNameLst>
                                          <p:attrName>ppt_x</p:attrName>
                                        </p:attrNameLst>
                                      </p:cBhvr>
                                      <p:tavLst>
                                        <p:tav tm="0">
                                          <p:val>
                                            <p:strVal val="#ppt_x"/>
                                          </p:val>
                                        </p:tav>
                                        <p:tav tm="100000">
                                          <p:val>
                                            <p:strVal val="#ppt_x"/>
                                          </p:val>
                                        </p:tav>
                                      </p:tavLst>
                                    </p:anim>
                                    <p:anim calcmode="lin" valueType="num">
                                      <p:cBhvr>
                                        <p:cTn id="28" dur="1000" fill="hold"/>
                                        <p:tgtEl>
                                          <p:spTgt spid="1741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7" presetClass="entr" presetSubtype="8"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ppt_x</p:attrName>
                                        </p:attrNameLst>
                                      </p:cBhvr>
                                      <p:tavLst>
                                        <p:tav tm="0">
                                          <p:val>
                                            <p:strVal val="#ppt_x-#ppt_w/2"/>
                                          </p:val>
                                        </p:tav>
                                        <p:tav tm="100000">
                                          <p:val>
                                            <p:strVal val="#ppt_x"/>
                                          </p:val>
                                        </p:tav>
                                      </p:tavLst>
                                    </p:anim>
                                    <p:anim calcmode="lin" valueType="num">
                                      <p:cBhvr>
                                        <p:cTn id="35" dur="500" fill="hold"/>
                                        <p:tgtEl>
                                          <p:spTgt spid="31"/>
                                        </p:tgtEl>
                                        <p:attrNameLst>
                                          <p:attrName>ppt_y</p:attrName>
                                        </p:attrNameLst>
                                      </p:cBhvr>
                                      <p:tavLst>
                                        <p:tav tm="0">
                                          <p:val>
                                            <p:strVal val="#ppt_y"/>
                                          </p:val>
                                        </p:tav>
                                        <p:tav tm="100000">
                                          <p:val>
                                            <p:strVal val="#ppt_y"/>
                                          </p:val>
                                        </p:tav>
                                      </p:tavLst>
                                    </p:anim>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strVal val="#ppt_h"/>
                                          </p:val>
                                        </p:tav>
                                        <p:tav tm="100000">
                                          <p:val>
                                            <p:strVal val="#ppt_h"/>
                                          </p:val>
                                        </p:tav>
                                      </p:tavLst>
                                    </p:anim>
                                  </p:childTnLst>
                                </p:cTn>
                              </p:par>
                            </p:childTnLst>
                          </p:cTn>
                        </p:par>
                        <p:par>
                          <p:cTn id="38" fill="hold">
                            <p:stCondLst>
                              <p:cond delay="4500"/>
                            </p:stCondLst>
                            <p:childTnLst>
                              <p:par>
                                <p:cTn id="39" presetID="42" presetClass="entr" presetSubtype="0" fill="hold" grpId="0" nodeType="afterEffect">
                                  <p:stCondLst>
                                    <p:cond delay="0"/>
                                  </p:stCondLst>
                                  <p:childTnLst>
                                    <p:set>
                                      <p:cBhvr>
                                        <p:cTn id="40" dur="1" fill="hold">
                                          <p:stCondLst>
                                            <p:cond delay="0"/>
                                          </p:stCondLst>
                                        </p:cTn>
                                        <p:tgtEl>
                                          <p:spTgt spid="17417"/>
                                        </p:tgtEl>
                                        <p:attrNameLst>
                                          <p:attrName>style.visibility</p:attrName>
                                        </p:attrNameLst>
                                      </p:cBhvr>
                                      <p:to>
                                        <p:strVal val="visible"/>
                                      </p:to>
                                    </p:set>
                                    <p:animEffect transition="in" filter="fade">
                                      <p:cBhvr>
                                        <p:cTn id="41" dur="1000"/>
                                        <p:tgtEl>
                                          <p:spTgt spid="17417"/>
                                        </p:tgtEl>
                                      </p:cBhvr>
                                    </p:animEffect>
                                    <p:anim calcmode="lin" valueType="num">
                                      <p:cBhvr>
                                        <p:cTn id="42" dur="1000" fill="hold"/>
                                        <p:tgtEl>
                                          <p:spTgt spid="17417"/>
                                        </p:tgtEl>
                                        <p:attrNameLst>
                                          <p:attrName>ppt_x</p:attrName>
                                        </p:attrNameLst>
                                      </p:cBhvr>
                                      <p:tavLst>
                                        <p:tav tm="0">
                                          <p:val>
                                            <p:strVal val="#ppt_x"/>
                                          </p:val>
                                        </p:tav>
                                        <p:tav tm="100000">
                                          <p:val>
                                            <p:strVal val="#ppt_x"/>
                                          </p:val>
                                        </p:tav>
                                      </p:tavLst>
                                    </p:anim>
                                    <p:anim calcmode="lin" valueType="num">
                                      <p:cBhvr>
                                        <p:cTn id="43" dur="1000" fill="hold"/>
                                        <p:tgtEl>
                                          <p:spTgt spid="17417"/>
                                        </p:tgtEl>
                                        <p:attrNameLst>
                                          <p:attrName>ppt_y</p:attrName>
                                        </p:attrNameLst>
                                      </p:cBhvr>
                                      <p:tavLst>
                                        <p:tav tm="0">
                                          <p:val>
                                            <p:strVal val="#ppt_y+.1"/>
                                          </p:val>
                                        </p:tav>
                                        <p:tav tm="100000">
                                          <p:val>
                                            <p:strVal val="#ppt_y"/>
                                          </p:val>
                                        </p:tav>
                                      </p:tavLst>
                                    </p:anim>
                                  </p:childTnLst>
                                </p:cTn>
                              </p:par>
                              <p:par>
                                <p:cTn id="44" presetID="17" presetClass="entr" presetSubtype="8" fill="hold" nodeType="with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ppt_x</p:attrName>
                                        </p:attrNameLst>
                                      </p:cBhvr>
                                      <p:tavLst>
                                        <p:tav tm="0">
                                          <p:val>
                                            <p:strVal val="#ppt_x-#ppt_w/2"/>
                                          </p:val>
                                        </p:tav>
                                        <p:tav tm="100000">
                                          <p:val>
                                            <p:strVal val="#ppt_x"/>
                                          </p:val>
                                        </p:tav>
                                      </p:tavLst>
                                    </p:anim>
                                    <p:anim calcmode="lin" valueType="num">
                                      <p:cBhvr>
                                        <p:cTn id="47" dur="500" fill="hold"/>
                                        <p:tgtEl>
                                          <p:spTgt spid="37"/>
                                        </p:tgtEl>
                                        <p:attrNameLst>
                                          <p:attrName>ppt_y</p:attrName>
                                        </p:attrNameLst>
                                      </p:cBhvr>
                                      <p:tavLst>
                                        <p:tav tm="0">
                                          <p:val>
                                            <p:strVal val="#ppt_y"/>
                                          </p:val>
                                        </p:tav>
                                        <p:tav tm="100000">
                                          <p:val>
                                            <p:strVal val="#ppt_y"/>
                                          </p:val>
                                        </p:tav>
                                      </p:tavLst>
                                    </p:anim>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strVal val="#ppt_h"/>
                                          </p:val>
                                        </p:tav>
                                        <p:tav tm="100000">
                                          <p:val>
                                            <p:strVal val="#ppt_h"/>
                                          </p:val>
                                        </p:tav>
                                      </p:tavLst>
                                    </p:anim>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17418"/>
                                        </p:tgtEl>
                                        <p:attrNameLst>
                                          <p:attrName>style.visibility</p:attrName>
                                        </p:attrNameLst>
                                      </p:cBhvr>
                                      <p:to>
                                        <p:strVal val="visible"/>
                                      </p:to>
                                    </p:set>
                                    <p:animEffect transition="in" filter="fade">
                                      <p:cBhvr>
                                        <p:cTn id="53" dur="1000"/>
                                        <p:tgtEl>
                                          <p:spTgt spid="17418"/>
                                        </p:tgtEl>
                                      </p:cBhvr>
                                    </p:animEffect>
                                    <p:anim calcmode="lin" valueType="num">
                                      <p:cBhvr>
                                        <p:cTn id="54" dur="1000" fill="hold"/>
                                        <p:tgtEl>
                                          <p:spTgt spid="17418"/>
                                        </p:tgtEl>
                                        <p:attrNameLst>
                                          <p:attrName>ppt_x</p:attrName>
                                        </p:attrNameLst>
                                      </p:cBhvr>
                                      <p:tavLst>
                                        <p:tav tm="0">
                                          <p:val>
                                            <p:strVal val="#ppt_x"/>
                                          </p:val>
                                        </p:tav>
                                        <p:tav tm="100000">
                                          <p:val>
                                            <p:strVal val="#ppt_x"/>
                                          </p:val>
                                        </p:tav>
                                      </p:tavLst>
                                    </p:anim>
                                    <p:anim calcmode="lin" valueType="num">
                                      <p:cBhvr>
                                        <p:cTn id="55" dur="1000" fill="hold"/>
                                        <p:tgtEl>
                                          <p:spTgt spid="17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416" grpId="0"/>
      <p:bldP spid="17417" grpId="0"/>
      <p:bldP spid="174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0" y="395605"/>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二、河南省</a:t>
              </a:r>
              <a:r>
                <a:rPr lang="zh-CN" altLang="en-US" sz="2800" b="1">
                  <a:solidFill>
                    <a:srgbClr val="FFFFFF"/>
                  </a:solidFill>
                  <a:latin typeface="微软雅黑" panose="020B0503020204020204" pitchFamily="34" charset="-122"/>
                  <a:ea typeface="微软雅黑" panose="020B0503020204020204" pitchFamily="34" charset="-122"/>
                </a:rPr>
                <a:t>旅游资源</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53" name="矩形 52"/>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192405" y="1626870"/>
            <a:ext cx="3883025"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a:t>
            </a:r>
            <a:r>
              <a:rPr lang="zh-CN" altLang="en-US" sz="2800" b="1">
                <a:solidFill>
                  <a:srgbClr val="FFFFFF"/>
                </a:solidFill>
                <a:latin typeface="微软雅黑" panose="020B0503020204020204" pitchFamily="34" charset="-122"/>
                <a:ea typeface="微软雅黑" panose="020B0503020204020204" pitchFamily="34" charset="-122"/>
              </a:rPr>
              <a:t>三）</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云台山</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09" name="椭圆 108"/>
          <p:cNvSpPr/>
          <p:nvPr>
            <p:custDataLst>
              <p:tags r:id="rId7"/>
            </p:custDataLst>
          </p:nvPr>
        </p:nvSpPr>
        <p:spPr>
          <a:xfrm>
            <a:off x="5218755" y="1477461"/>
            <a:ext cx="3806352" cy="1179895"/>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noProof="1">
              <a:solidFill>
                <a:prstClr val="white"/>
              </a:solidFill>
            </a:endParaRPr>
          </a:p>
        </p:txBody>
      </p:sp>
      <p:grpSp>
        <p:nvGrpSpPr>
          <p:cNvPr id="25" name="组合 110"/>
          <p:cNvGrpSpPr/>
          <p:nvPr/>
        </p:nvGrpSpPr>
        <p:grpSpPr>
          <a:xfrm>
            <a:off x="5386652" y="1743075"/>
            <a:ext cx="2202776" cy="4588933"/>
            <a:chOff x="5206229" y="1101404"/>
            <a:chExt cx="1646805" cy="4588652"/>
          </a:xfrm>
          <a:effectLst>
            <a:outerShdw blurRad="50800" dist="38100" dir="8100000" algn="tr" rotWithShape="0">
              <a:prstClr val="black">
                <a:alpha val="40000"/>
              </a:prstClr>
            </a:outerShdw>
          </a:effectLst>
        </p:grpSpPr>
        <p:grpSp>
          <p:nvGrpSpPr>
            <p:cNvPr id="26" name="组合 111"/>
            <p:cNvGrpSpPr/>
            <p:nvPr/>
          </p:nvGrpSpPr>
          <p:grpSpPr>
            <a:xfrm>
              <a:off x="5624034" y="1101404"/>
              <a:ext cx="860661" cy="1640723"/>
              <a:chOff x="5537459" y="941354"/>
              <a:chExt cx="946727" cy="1804795"/>
            </a:xfrm>
            <a:scene3d>
              <a:camera prst="orthographicFront">
                <a:rot lat="600000" lon="20399993" rev="0"/>
              </a:camera>
              <a:lightRig rig="threePt" dir="t"/>
            </a:scene3d>
          </p:grpSpPr>
          <p:sp>
            <p:nvSpPr>
              <p:cNvPr id="128" name="圆角矩形 127"/>
              <p:cNvSpPr/>
              <p:nvPr>
                <p:custDataLst>
                  <p:tags r:id="rId8"/>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圆角矩形 128"/>
              <p:cNvSpPr/>
              <p:nvPr>
                <p:custDataLst>
                  <p:tags r:id="rId9"/>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3" name="梯形 112"/>
            <p:cNvSpPr/>
            <p:nvPr>
              <p:custDataLst>
                <p:tags r:id="rId10"/>
              </p:custDataLst>
            </p:nvPr>
          </p:nvSpPr>
          <p:spPr>
            <a:xfrm rot="16200000">
              <a:off x="3776493" y="2613514"/>
              <a:ext cx="4506278" cy="1646805"/>
            </a:xfrm>
            <a:prstGeom prst="trapezoid">
              <a:avLst>
                <a:gd name="adj" fmla="val 9948"/>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3" rev="0"/>
              </a:camera>
              <a:lightRig rig="threePt" dir="t"/>
            </a:scene3d>
          </p:grpSpPr>
          <p:sp>
            <p:nvSpPr>
              <p:cNvPr id="126" name="任意多边形 125"/>
              <p:cNvSpPr/>
              <p:nvPr>
                <p:custDataLst>
                  <p:tags r:id="rId11"/>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7" name="任意多边形 126"/>
              <p:cNvSpPr/>
              <p:nvPr>
                <p:custDataLst>
                  <p:tags r:id="rId12"/>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114"/>
            <p:cNvGrpSpPr/>
            <p:nvPr/>
          </p:nvGrpSpPr>
          <p:grpSpPr>
            <a:xfrm>
              <a:off x="5557148" y="1390171"/>
              <a:ext cx="1000117" cy="2076899"/>
              <a:chOff x="4137594" y="-68669"/>
              <a:chExt cx="1000117" cy="2076899"/>
            </a:xfrm>
            <a:scene3d>
              <a:camera prst="perspectiveFront">
                <a:rot lat="0" lon="1799981" rev="0"/>
              </a:camera>
              <a:lightRig rig="threePt" dir="t"/>
            </a:scene3d>
          </p:grpSpPr>
          <p:sp>
            <p:nvSpPr>
              <p:cNvPr id="124" name="文本框 200"/>
              <p:cNvSpPr txBox="1"/>
              <p:nvPr>
                <p:custDataLst>
                  <p:tags r:id="rId13"/>
                </p:custDataLst>
              </p:nvPr>
            </p:nvSpPr>
            <p:spPr>
              <a:xfrm>
                <a:off x="4137594" y="-68669"/>
                <a:ext cx="1000117" cy="369309"/>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文本框 201"/>
              <p:cNvSpPr txBox="1"/>
              <p:nvPr>
                <p:custDataLst>
                  <p:tags r:id="rId14"/>
                </p:custDataLst>
              </p:nvPr>
            </p:nvSpPr>
            <p:spPr>
              <a:xfrm>
                <a:off x="4188959" y="1731248"/>
                <a:ext cx="895896" cy="27698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1" name="组合 129"/>
          <p:cNvGrpSpPr/>
          <p:nvPr/>
        </p:nvGrpSpPr>
        <p:grpSpPr>
          <a:xfrm>
            <a:off x="7589676" y="1775933"/>
            <a:ext cx="2286000" cy="4556337"/>
            <a:chOff x="6732800" y="1129344"/>
            <a:chExt cx="2286396" cy="4555722"/>
          </a:xfrm>
          <a:effectLst>
            <a:outerShdw blurRad="50800" dist="38100" dir="8100000" algn="tr" rotWithShape="0">
              <a:prstClr val="black">
                <a:alpha val="40000"/>
              </a:prstClr>
            </a:outerShdw>
          </a:effectLst>
        </p:grpSpPr>
        <p:grpSp>
          <p:nvGrpSpPr>
            <p:cNvPr id="32" name="组合 130"/>
            <p:cNvGrpSpPr/>
            <p:nvPr/>
          </p:nvGrpSpPr>
          <p:grpSpPr>
            <a:xfrm>
              <a:off x="7264831" y="1129344"/>
              <a:ext cx="860661" cy="1640723"/>
              <a:chOff x="5537459" y="941354"/>
              <a:chExt cx="946727" cy="1804795"/>
            </a:xfrm>
            <a:scene3d>
              <a:camera prst="orthographicFront">
                <a:rot lat="20967539" lon="19191102" rev="113251"/>
              </a:camera>
              <a:lightRig rig="threePt" dir="t"/>
            </a:scene3d>
          </p:grpSpPr>
          <p:sp>
            <p:nvSpPr>
              <p:cNvPr id="145" name="圆角矩形 144"/>
              <p:cNvSpPr/>
              <p:nvPr>
                <p:custDataLst>
                  <p:tags r:id="rId15"/>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6" name="圆角矩形 145"/>
              <p:cNvSpPr/>
              <p:nvPr>
                <p:custDataLst>
                  <p:tags r:id="rId16"/>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2" name="梯形 131"/>
            <p:cNvSpPr/>
            <p:nvPr>
              <p:custDataLst>
                <p:tags r:id="rId17"/>
              </p:custDataLst>
            </p:nvPr>
          </p:nvSpPr>
          <p:spPr>
            <a:xfrm rot="5400000" flipH="1">
              <a:off x="5622899" y="2288769"/>
              <a:ext cx="4506198" cy="2286396"/>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3" rev="161931"/>
              </a:camera>
              <a:lightRig rig="threePt" dir="t"/>
            </a:scene3d>
          </p:grpSpPr>
          <p:sp>
            <p:nvSpPr>
              <p:cNvPr id="143" name="任意多边形 142"/>
              <p:cNvSpPr/>
              <p:nvPr>
                <p:custDataLst>
                  <p:tags r:id="rId18"/>
                </p:custDataLst>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 name="任意多边形 143"/>
              <p:cNvSpPr/>
              <p:nvPr>
                <p:custDataLst>
                  <p:tags r:id="rId19"/>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133"/>
            <p:cNvGrpSpPr/>
            <p:nvPr/>
          </p:nvGrpSpPr>
          <p:grpSpPr>
            <a:xfrm>
              <a:off x="7196764" y="1383487"/>
              <a:ext cx="1000117" cy="2083561"/>
              <a:chOff x="4156909" y="-75353"/>
              <a:chExt cx="1000117" cy="2083561"/>
            </a:xfrm>
            <a:scene3d>
              <a:camera prst="perspectiveFront">
                <a:rot lat="0" lon="19799991" rev="0"/>
              </a:camera>
              <a:lightRig rig="threePt" dir="t"/>
            </a:scene3d>
          </p:grpSpPr>
          <p:sp>
            <p:nvSpPr>
              <p:cNvPr id="141" name="文本框 203"/>
              <p:cNvSpPr txBox="1"/>
              <p:nvPr>
                <p:custDataLst>
                  <p:tags r:id="rId20"/>
                </p:custDataLst>
              </p:nvPr>
            </p:nvSpPr>
            <p:spPr>
              <a:xfrm>
                <a:off x="4156909" y="-75353"/>
                <a:ext cx="1000117" cy="369282"/>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文本框 204"/>
              <p:cNvSpPr txBox="1"/>
              <p:nvPr>
                <p:custDataLst>
                  <p:tags r:id="rId21"/>
                </p:custDataLst>
              </p:nvPr>
            </p:nvSpPr>
            <p:spPr>
              <a:xfrm>
                <a:off x="4188959" y="1731246"/>
                <a:ext cx="895896" cy="27696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7" name="组合 146"/>
          <p:cNvGrpSpPr/>
          <p:nvPr/>
        </p:nvGrpSpPr>
        <p:grpSpPr>
          <a:xfrm>
            <a:off x="9810063" y="1495848"/>
            <a:ext cx="2304627" cy="5212080"/>
            <a:chOff x="8500219" y="784648"/>
            <a:chExt cx="2195600" cy="5067134"/>
          </a:xfrm>
          <a:effectLst>
            <a:outerShdw blurRad="50800" dist="38100" dir="8100000" algn="tr" rotWithShape="0">
              <a:prstClr val="black">
                <a:alpha val="40000"/>
              </a:prstClr>
            </a:outerShdw>
          </a:effectLst>
        </p:grpSpPr>
        <p:grpSp>
          <p:nvGrpSpPr>
            <p:cNvPr id="38" name="组合 147"/>
            <p:cNvGrpSpPr/>
            <p:nvPr/>
          </p:nvGrpSpPr>
          <p:grpSpPr>
            <a:xfrm>
              <a:off x="8910113" y="1110294"/>
              <a:ext cx="860661" cy="1640723"/>
              <a:chOff x="5537459" y="941354"/>
              <a:chExt cx="946727" cy="1804795"/>
            </a:xfrm>
            <a:scene3d>
              <a:camera prst="orthographicFront">
                <a:rot lat="600000" lon="20399993" rev="0"/>
              </a:camera>
              <a:lightRig rig="threePt" dir="t"/>
            </a:scene3d>
          </p:grpSpPr>
          <p:sp>
            <p:nvSpPr>
              <p:cNvPr id="165" name="圆角矩形 164"/>
              <p:cNvSpPr/>
              <p:nvPr>
                <p:custDataLst>
                  <p:tags r:id="rId22"/>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圆角矩形 165"/>
              <p:cNvSpPr/>
              <p:nvPr>
                <p:custDataLst>
                  <p:tags r:id="rId23"/>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49" name="椭圆 148"/>
            <p:cNvSpPr/>
            <p:nvPr>
              <p:custDataLst>
                <p:tags r:id="rId24"/>
              </p:custDataLst>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梯形 149"/>
            <p:cNvSpPr/>
            <p:nvPr>
              <p:custDataLst>
                <p:tags r:id="rId25"/>
              </p:custDataLst>
            </p:nvPr>
          </p:nvSpPr>
          <p:spPr>
            <a:xfrm rot="16200000">
              <a:off x="7410163" y="2200660"/>
              <a:ext cx="4375712" cy="2195600"/>
            </a:xfrm>
            <a:prstGeom prst="trapezoid">
              <a:avLst>
                <a:gd name="adj" fmla="val 11105"/>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3" rev="0"/>
              </a:camera>
              <a:lightRig rig="threePt" dir="t"/>
            </a:scene3d>
          </p:grpSpPr>
          <p:sp>
            <p:nvSpPr>
              <p:cNvPr id="163" name="任意多边形 162"/>
              <p:cNvSpPr/>
              <p:nvPr>
                <p:custDataLst>
                  <p:tags r:id="rId26"/>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4" name="任意多边形 163"/>
              <p:cNvSpPr/>
              <p:nvPr>
                <p:custDataLst>
                  <p:tags r:id="rId27"/>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0" name="组合 151"/>
            <p:cNvGrpSpPr/>
            <p:nvPr/>
          </p:nvGrpSpPr>
          <p:grpSpPr>
            <a:xfrm>
              <a:off x="8841962" y="1405447"/>
              <a:ext cx="1000117" cy="2053937"/>
              <a:chOff x="4118196" y="-53393"/>
              <a:chExt cx="1000117" cy="2053937"/>
            </a:xfrm>
            <a:scene3d>
              <a:camera prst="perspectiveFront">
                <a:rot lat="0" lon="1800000" rev="0"/>
              </a:camera>
              <a:lightRig rig="threePt" dir="t"/>
            </a:scene3d>
          </p:grpSpPr>
          <p:sp>
            <p:nvSpPr>
              <p:cNvPr id="161" name="文本框 206"/>
              <p:cNvSpPr txBox="1"/>
              <p:nvPr>
                <p:custDataLst>
                  <p:tags r:id="rId28"/>
                </p:custDataLst>
              </p:nvPr>
            </p:nvSpPr>
            <p:spPr>
              <a:xfrm>
                <a:off x="4118196" y="-53393"/>
                <a:ext cx="1000117" cy="359061"/>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207"/>
              <p:cNvSpPr txBox="1"/>
              <p:nvPr>
                <p:custDataLst>
                  <p:tags r:id="rId29"/>
                </p:custDataLst>
              </p:nvPr>
            </p:nvSpPr>
            <p:spPr>
              <a:xfrm>
                <a:off x="4188959" y="1731248"/>
                <a:ext cx="895896" cy="269296"/>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7416" name="文本框 1"/>
          <p:cNvSpPr txBox="1">
            <a:spLocks noChangeArrowheads="1"/>
          </p:cNvSpPr>
          <p:nvPr>
            <p:custDataLst>
              <p:tags r:id="rId30"/>
            </p:custDataLst>
          </p:nvPr>
        </p:nvSpPr>
        <p:spPr bwMode="auto">
          <a:xfrm>
            <a:off x="5445760" y="2893695"/>
            <a:ext cx="197548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云台山位于河南省焦作市修武县境内，距省会郑州70公里。景区总面积50平方公里。</a:t>
            </a:r>
            <a:endPar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417" name="文本框 2"/>
          <p:cNvSpPr txBox="1">
            <a:spLocks noChangeArrowheads="1"/>
          </p:cNvSpPr>
          <p:nvPr>
            <p:custDataLst>
              <p:tags r:id="rId31"/>
            </p:custDataLst>
          </p:nvPr>
        </p:nvSpPr>
        <p:spPr bwMode="auto">
          <a:xfrm>
            <a:off x="7524750" y="2850515"/>
            <a:ext cx="2261235" cy="255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86975F"/>
                </a:solidFill>
                <a:latin typeface="微软雅黑" panose="020B0503020204020204" pitchFamily="34" charset="-122"/>
                <a:ea typeface="微软雅黑" panose="020B0503020204020204" pitchFamily="34" charset="-122"/>
              </a:rPr>
              <a:t>是一处以太行山岳丰富的水景为特色，以峡谷类地质地貌景观和悠久的历史文化为内涵，集科学价值和美学价值与一身的科普生态旅游精品景区。</a:t>
            </a:r>
            <a:endParaRPr lang="zh-CN" altLang="en-US" sz="2000">
              <a:solidFill>
                <a:srgbClr val="86975F"/>
              </a:solidFill>
              <a:latin typeface="微软雅黑" panose="020B0503020204020204" pitchFamily="34" charset="-122"/>
              <a:ea typeface="微软雅黑" panose="020B0503020204020204" pitchFamily="34" charset="-122"/>
            </a:endParaRPr>
          </a:p>
        </p:txBody>
      </p:sp>
      <p:sp>
        <p:nvSpPr>
          <p:cNvPr id="17418" name="文本框 3"/>
          <p:cNvSpPr txBox="1">
            <a:spLocks noChangeArrowheads="1"/>
          </p:cNvSpPr>
          <p:nvPr>
            <p:custDataLst>
              <p:tags r:id="rId32"/>
            </p:custDataLst>
          </p:nvPr>
        </p:nvSpPr>
        <p:spPr bwMode="auto">
          <a:xfrm>
            <a:off x="9888220" y="2657475"/>
            <a:ext cx="2202180" cy="341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1600">
                <a:solidFill>
                  <a:schemeClr val="bg1"/>
                </a:solidFill>
                <a:latin typeface="微软雅黑" panose="020B0503020204020204" pitchFamily="34" charset="-122"/>
                <a:ea typeface="微软雅黑" panose="020B0503020204020204" pitchFamily="34" charset="-122"/>
                <a:sym typeface="宋体" panose="02010600030101010101" pitchFamily="2" charset="-122"/>
              </a:rPr>
              <a:t>             </a:t>
            </a:r>
            <a:endParaRPr lang="zh-CN" altLang="zh-CN"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r>
              <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云台山是集全球首批世界地质公园、国家级风景名胜区、首批国家5A级旅游景区、国家自然遗产等一个世界级、十个国家级称号于一身的风景名胜区。</a:t>
            </a:r>
            <a:endPar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3" name="图片 2" descr="云台山"/>
          <p:cNvPicPr>
            <a:picLocks noChangeAspect="1"/>
          </p:cNvPicPr>
          <p:nvPr/>
        </p:nvPicPr>
        <p:blipFill>
          <a:blip r:embed="rId33"/>
          <a:stretch>
            <a:fillRect/>
          </a:stretch>
        </p:blipFill>
        <p:spPr>
          <a:xfrm>
            <a:off x="840105" y="2565400"/>
            <a:ext cx="3309620" cy="3693795"/>
          </a:xfrm>
          <a:prstGeom prst="rect">
            <a:avLst/>
          </a:prstGeom>
        </p:spPr>
      </p:pic>
      <p:sp>
        <p:nvSpPr>
          <p:cNvPr id="17" name="Freeform 6"/>
          <p:cNvSpPr>
            <a:spLocks noChangeArrowheads="1"/>
          </p:cNvSpPr>
          <p:nvPr>
            <p:custDataLst>
              <p:tags r:id="rId34"/>
            </p:custDataLst>
          </p:nvPr>
        </p:nvSpPr>
        <p:spPr bwMode="auto">
          <a:xfrm>
            <a:off x="5219065"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par>
                          <p:cTn id="16" fill="hold">
                            <p:stCondLst>
                              <p:cond delay="3000"/>
                            </p:stCondLst>
                            <p:childTnLst>
                              <p:par>
                                <p:cTn id="17" presetID="17"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childTnLst>
                          </p:cTn>
                        </p:par>
                        <p:par>
                          <p:cTn id="23" fill="hold">
                            <p:stCondLst>
                              <p:cond delay="3500"/>
                            </p:stCondLst>
                            <p:childTnLst>
                              <p:par>
                                <p:cTn id="24" presetID="42" presetClass="entr" presetSubtype="0" fill="hold" grpId="0" nodeType="afterEffect">
                                  <p:stCondLst>
                                    <p:cond delay="0"/>
                                  </p:stCondLst>
                                  <p:childTnLst>
                                    <p:set>
                                      <p:cBhvr>
                                        <p:cTn id="25" dur="1" fill="hold">
                                          <p:stCondLst>
                                            <p:cond delay="0"/>
                                          </p:stCondLst>
                                        </p:cTn>
                                        <p:tgtEl>
                                          <p:spTgt spid="17416"/>
                                        </p:tgtEl>
                                        <p:attrNameLst>
                                          <p:attrName>style.visibility</p:attrName>
                                        </p:attrNameLst>
                                      </p:cBhvr>
                                      <p:to>
                                        <p:strVal val="visible"/>
                                      </p:to>
                                    </p:set>
                                    <p:animEffect transition="in" filter="fade">
                                      <p:cBhvr>
                                        <p:cTn id="26" dur="1000"/>
                                        <p:tgtEl>
                                          <p:spTgt spid="17416"/>
                                        </p:tgtEl>
                                      </p:cBhvr>
                                    </p:animEffect>
                                    <p:anim calcmode="lin" valueType="num">
                                      <p:cBhvr>
                                        <p:cTn id="27" dur="1000" fill="hold"/>
                                        <p:tgtEl>
                                          <p:spTgt spid="17416"/>
                                        </p:tgtEl>
                                        <p:attrNameLst>
                                          <p:attrName>ppt_x</p:attrName>
                                        </p:attrNameLst>
                                      </p:cBhvr>
                                      <p:tavLst>
                                        <p:tav tm="0">
                                          <p:val>
                                            <p:strVal val="#ppt_x"/>
                                          </p:val>
                                        </p:tav>
                                        <p:tav tm="100000">
                                          <p:val>
                                            <p:strVal val="#ppt_x"/>
                                          </p:val>
                                        </p:tav>
                                      </p:tavLst>
                                    </p:anim>
                                    <p:anim calcmode="lin" valueType="num">
                                      <p:cBhvr>
                                        <p:cTn id="28" dur="1000" fill="hold"/>
                                        <p:tgtEl>
                                          <p:spTgt spid="1741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7" presetClass="entr" presetSubtype="8"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ppt_x</p:attrName>
                                        </p:attrNameLst>
                                      </p:cBhvr>
                                      <p:tavLst>
                                        <p:tav tm="0">
                                          <p:val>
                                            <p:strVal val="#ppt_x-#ppt_w/2"/>
                                          </p:val>
                                        </p:tav>
                                        <p:tav tm="100000">
                                          <p:val>
                                            <p:strVal val="#ppt_x"/>
                                          </p:val>
                                        </p:tav>
                                      </p:tavLst>
                                    </p:anim>
                                    <p:anim calcmode="lin" valueType="num">
                                      <p:cBhvr>
                                        <p:cTn id="35" dur="500" fill="hold"/>
                                        <p:tgtEl>
                                          <p:spTgt spid="31"/>
                                        </p:tgtEl>
                                        <p:attrNameLst>
                                          <p:attrName>ppt_y</p:attrName>
                                        </p:attrNameLst>
                                      </p:cBhvr>
                                      <p:tavLst>
                                        <p:tav tm="0">
                                          <p:val>
                                            <p:strVal val="#ppt_y"/>
                                          </p:val>
                                        </p:tav>
                                        <p:tav tm="100000">
                                          <p:val>
                                            <p:strVal val="#ppt_y"/>
                                          </p:val>
                                        </p:tav>
                                      </p:tavLst>
                                    </p:anim>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strVal val="#ppt_h"/>
                                          </p:val>
                                        </p:tav>
                                        <p:tav tm="100000">
                                          <p:val>
                                            <p:strVal val="#ppt_h"/>
                                          </p:val>
                                        </p:tav>
                                      </p:tavLst>
                                    </p:anim>
                                  </p:childTnLst>
                                </p:cTn>
                              </p:par>
                            </p:childTnLst>
                          </p:cTn>
                        </p:par>
                        <p:par>
                          <p:cTn id="38" fill="hold">
                            <p:stCondLst>
                              <p:cond delay="4500"/>
                            </p:stCondLst>
                            <p:childTnLst>
                              <p:par>
                                <p:cTn id="39" presetID="42" presetClass="entr" presetSubtype="0" fill="hold" grpId="0" nodeType="afterEffect">
                                  <p:stCondLst>
                                    <p:cond delay="0"/>
                                  </p:stCondLst>
                                  <p:childTnLst>
                                    <p:set>
                                      <p:cBhvr>
                                        <p:cTn id="40" dur="1" fill="hold">
                                          <p:stCondLst>
                                            <p:cond delay="0"/>
                                          </p:stCondLst>
                                        </p:cTn>
                                        <p:tgtEl>
                                          <p:spTgt spid="17417"/>
                                        </p:tgtEl>
                                        <p:attrNameLst>
                                          <p:attrName>style.visibility</p:attrName>
                                        </p:attrNameLst>
                                      </p:cBhvr>
                                      <p:to>
                                        <p:strVal val="visible"/>
                                      </p:to>
                                    </p:set>
                                    <p:animEffect transition="in" filter="fade">
                                      <p:cBhvr>
                                        <p:cTn id="41" dur="1000"/>
                                        <p:tgtEl>
                                          <p:spTgt spid="17417"/>
                                        </p:tgtEl>
                                      </p:cBhvr>
                                    </p:animEffect>
                                    <p:anim calcmode="lin" valueType="num">
                                      <p:cBhvr>
                                        <p:cTn id="42" dur="1000" fill="hold"/>
                                        <p:tgtEl>
                                          <p:spTgt spid="17417"/>
                                        </p:tgtEl>
                                        <p:attrNameLst>
                                          <p:attrName>ppt_x</p:attrName>
                                        </p:attrNameLst>
                                      </p:cBhvr>
                                      <p:tavLst>
                                        <p:tav tm="0">
                                          <p:val>
                                            <p:strVal val="#ppt_x"/>
                                          </p:val>
                                        </p:tav>
                                        <p:tav tm="100000">
                                          <p:val>
                                            <p:strVal val="#ppt_x"/>
                                          </p:val>
                                        </p:tav>
                                      </p:tavLst>
                                    </p:anim>
                                    <p:anim calcmode="lin" valueType="num">
                                      <p:cBhvr>
                                        <p:cTn id="43" dur="1000" fill="hold"/>
                                        <p:tgtEl>
                                          <p:spTgt spid="17417"/>
                                        </p:tgtEl>
                                        <p:attrNameLst>
                                          <p:attrName>ppt_y</p:attrName>
                                        </p:attrNameLst>
                                      </p:cBhvr>
                                      <p:tavLst>
                                        <p:tav tm="0">
                                          <p:val>
                                            <p:strVal val="#ppt_y+.1"/>
                                          </p:val>
                                        </p:tav>
                                        <p:tav tm="100000">
                                          <p:val>
                                            <p:strVal val="#ppt_y"/>
                                          </p:val>
                                        </p:tav>
                                      </p:tavLst>
                                    </p:anim>
                                  </p:childTnLst>
                                </p:cTn>
                              </p:par>
                              <p:par>
                                <p:cTn id="44" presetID="17" presetClass="entr" presetSubtype="8" fill="hold" nodeType="with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ppt_x</p:attrName>
                                        </p:attrNameLst>
                                      </p:cBhvr>
                                      <p:tavLst>
                                        <p:tav tm="0">
                                          <p:val>
                                            <p:strVal val="#ppt_x-#ppt_w/2"/>
                                          </p:val>
                                        </p:tav>
                                        <p:tav tm="100000">
                                          <p:val>
                                            <p:strVal val="#ppt_x"/>
                                          </p:val>
                                        </p:tav>
                                      </p:tavLst>
                                    </p:anim>
                                    <p:anim calcmode="lin" valueType="num">
                                      <p:cBhvr>
                                        <p:cTn id="47" dur="500" fill="hold"/>
                                        <p:tgtEl>
                                          <p:spTgt spid="37"/>
                                        </p:tgtEl>
                                        <p:attrNameLst>
                                          <p:attrName>ppt_y</p:attrName>
                                        </p:attrNameLst>
                                      </p:cBhvr>
                                      <p:tavLst>
                                        <p:tav tm="0">
                                          <p:val>
                                            <p:strVal val="#ppt_y"/>
                                          </p:val>
                                        </p:tav>
                                        <p:tav tm="100000">
                                          <p:val>
                                            <p:strVal val="#ppt_y"/>
                                          </p:val>
                                        </p:tav>
                                      </p:tavLst>
                                    </p:anim>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strVal val="#ppt_h"/>
                                          </p:val>
                                        </p:tav>
                                        <p:tav tm="100000">
                                          <p:val>
                                            <p:strVal val="#ppt_h"/>
                                          </p:val>
                                        </p:tav>
                                      </p:tavLst>
                                    </p:anim>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17418"/>
                                        </p:tgtEl>
                                        <p:attrNameLst>
                                          <p:attrName>style.visibility</p:attrName>
                                        </p:attrNameLst>
                                      </p:cBhvr>
                                      <p:to>
                                        <p:strVal val="visible"/>
                                      </p:to>
                                    </p:set>
                                    <p:animEffect transition="in" filter="fade">
                                      <p:cBhvr>
                                        <p:cTn id="53" dur="1000"/>
                                        <p:tgtEl>
                                          <p:spTgt spid="17418"/>
                                        </p:tgtEl>
                                      </p:cBhvr>
                                    </p:animEffect>
                                    <p:anim calcmode="lin" valueType="num">
                                      <p:cBhvr>
                                        <p:cTn id="54" dur="1000" fill="hold"/>
                                        <p:tgtEl>
                                          <p:spTgt spid="17418"/>
                                        </p:tgtEl>
                                        <p:attrNameLst>
                                          <p:attrName>ppt_x</p:attrName>
                                        </p:attrNameLst>
                                      </p:cBhvr>
                                      <p:tavLst>
                                        <p:tav tm="0">
                                          <p:val>
                                            <p:strVal val="#ppt_x"/>
                                          </p:val>
                                        </p:tav>
                                        <p:tav tm="100000">
                                          <p:val>
                                            <p:strVal val="#ppt_x"/>
                                          </p:val>
                                        </p:tav>
                                      </p:tavLst>
                                    </p:anim>
                                    <p:anim calcmode="lin" valueType="num">
                                      <p:cBhvr>
                                        <p:cTn id="55" dur="1000" fill="hold"/>
                                        <p:tgtEl>
                                          <p:spTgt spid="17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416" grpId="0"/>
      <p:bldP spid="17417" grpId="0"/>
      <p:bldP spid="174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8" name="组合 7"/>
          <p:cNvGrpSpPr/>
          <p:nvPr/>
        </p:nvGrpSpPr>
        <p:grpSpPr>
          <a:xfrm>
            <a:off x="0" y="395605"/>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二、河南省</a:t>
              </a:r>
              <a:r>
                <a:rPr lang="zh-CN" altLang="en-US" sz="2800" b="1">
                  <a:solidFill>
                    <a:srgbClr val="FFFFFF"/>
                  </a:solidFill>
                  <a:latin typeface="微软雅黑" panose="020B0503020204020204" pitchFamily="34" charset="-122"/>
                  <a:ea typeface="微软雅黑" panose="020B0503020204020204" pitchFamily="34" charset="-122"/>
                </a:rPr>
                <a:t>旅游资源</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53" name="矩形 52"/>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192405" y="1626870"/>
            <a:ext cx="3883025"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（四）</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红旗渠</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09" name="椭圆 108"/>
          <p:cNvSpPr/>
          <p:nvPr>
            <p:custDataLst>
              <p:tags r:id="rId7"/>
            </p:custDataLst>
          </p:nvPr>
        </p:nvSpPr>
        <p:spPr>
          <a:xfrm>
            <a:off x="5218755" y="1477461"/>
            <a:ext cx="3806352" cy="1179895"/>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noProof="1">
              <a:solidFill>
                <a:prstClr val="white"/>
              </a:solidFill>
            </a:endParaRPr>
          </a:p>
        </p:txBody>
      </p:sp>
      <p:grpSp>
        <p:nvGrpSpPr>
          <p:cNvPr id="25" name="组合 110"/>
          <p:cNvGrpSpPr/>
          <p:nvPr/>
        </p:nvGrpSpPr>
        <p:grpSpPr>
          <a:xfrm>
            <a:off x="5386652" y="1743075"/>
            <a:ext cx="2202776" cy="4588933"/>
            <a:chOff x="5206229" y="1101404"/>
            <a:chExt cx="1646805" cy="4588652"/>
          </a:xfrm>
          <a:effectLst>
            <a:outerShdw blurRad="50800" dist="38100" dir="8100000" algn="tr" rotWithShape="0">
              <a:prstClr val="black">
                <a:alpha val="40000"/>
              </a:prstClr>
            </a:outerShdw>
          </a:effectLst>
        </p:grpSpPr>
        <p:grpSp>
          <p:nvGrpSpPr>
            <p:cNvPr id="26" name="组合 111"/>
            <p:cNvGrpSpPr/>
            <p:nvPr/>
          </p:nvGrpSpPr>
          <p:grpSpPr>
            <a:xfrm>
              <a:off x="5624034" y="1101404"/>
              <a:ext cx="860661" cy="1640723"/>
              <a:chOff x="5537459" y="941354"/>
              <a:chExt cx="946727" cy="1804795"/>
            </a:xfrm>
            <a:scene3d>
              <a:camera prst="orthographicFront">
                <a:rot lat="600000" lon="20399993" rev="0"/>
              </a:camera>
              <a:lightRig rig="threePt" dir="t"/>
            </a:scene3d>
          </p:grpSpPr>
          <p:sp>
            <p:nvSpPr>
              <p:cNvPr id="128" name="圆角矩形 127"/>
              <p:cNvSpPr/>
              <p:nvPr>
                <p:custDataLst>
                  <p:tags r:id="rId8"/>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圆角矩形 128"/>
              <p:cNvSpPr/>
              <p:nvPr>
                <p:custDataLst>
                  <p:tags r:id="rId9"/>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3" name="梯形 112"/>
            <p:cNvSpPr/>
            <p:nvPr>
              <p:custDataLst>
                <p:tags r:id="rId10"/>
              </p:custDataLst>
            </p:nvPr>
          </p:nvSpPr>
          <p:spPr>
            <a:xfrm rot="16200000">
              <a:off x="3776493" y="2613514"/>
              <a:ext cx="4506278" cy="1646805"/>
            </a:xfrm>
            <a:prstGeom prst="trapezoid">
              <a:avLst>
                <a:gd name="adj" fmla="val 9948"/>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3" rev="0"/>
              </a:camera>
              <a:lightRig rig="threePt" dir="t"/>
            </a:scene3d>
          </p:grpSpPr>
          <p:sp>
            <p:nvSpPr>
              <p:cNvPr id="126" name="任意多边形 125"/>
              <p:cNvSpPr/>
              <p:nvPr>
                <p:custDataLst>
                  <p:tags r:id="rId11"/>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7" name="任意多边形 126"/>
              <p:cNvSpPr/>
              <p:nvPr>
                <p:custDataLst>
                  <p:tags r:id="rId12"/>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114"/>
            <p:cNvGrpSpPr/>
            <p:nvPr/>
          </p:nvGrpSpPr>
          <p:grpSpPr>
            <a:xfrm>
              <a:off x="5557148" y="1390171"/>
              <a:ext cx="1000117" cy="2076899"/>
              <a:chOff x="4137594" y="-68669"/>
              <a:chExt cx="1000117" cy="2076899"/>
            </a:xfrm>
            <a:scene3d>
              <a:camera prst="perspectiveFront">
                <a:rot lat="0" lon="1799981" rev="0"/>
              </a:camera>
              <a:lightRig rig="threePt" dir="t"/>
            </a:scene3d>
          </p:grpSpPr>
          <p:sp>
            <p:nvSpPr>
              <p:cNvPr id="124" name="文本框 200"/>
              <p:cNvSpPr txBox="1"/>
              <p:nvPr>
                <p:custDataLst>
                  <p:tags r:id="rId13"/>
                </p:custDataLst>
              </p:nvPr>
            </p:nvSpPr>
            <p:spPr>
              <a:xfrm>
                <a:off x="4137594" y="-68669"/>
                <a:ext cx="1000117" cy="369309"/>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文本框 201"/>
              <p:cNvSpPr txBox="1"/>
              <p:nvPr>
                <p:custDataLst>
                  <p:tags r:id="rId14"/>
                </p:custDataLst>
              </p:nvPr>
            </p:nvSpPr>
            <p:spPr>
              <a:xfrm>
                <a:off x="4188959" y="1731248"/>
                <a:ext cx="895896" cy="27698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1" name="组合 129"/>
          <p:cNvGrpSpPr/>
          <p:nvPr/>
        </p:nvGrpSpPr>
        <p:grpSpPr>
          <a:xfrm>
            <a:off x="7589676" y="1775933"/>
            <a:ext cx="2286000" cy="4556337"/>
            <a:chOff x="6732800" y="1129344"/>
            <a:chExt cx="2286396" cy="4555722"/>
          </a:xfrm>
          <a:effectLst>
            <a:outerShdw blurRad="50800" dist="38100" dir="8100000" algn="tr" rotWithShape="0">
              <a:prstClr val="black">
                <a:alpha val="40000"/>
              </a:prstClr>
            </a:outerShdw>
          </a:effectLst>
        </p:grpSpPr>
        <p:grpSp>
          <p:nvGrpSpPr>
            <p:cNvPr id="32" name="组合 130"/>
            <p:cNvGrpSpPr/>
            <p:nvPr/>
          </p:nvGrpSpPr>
          <p:grpSpPr>
            <a:xfrm>
              <a:off x="7264831" y="1129344"/>
              <a:ext cx="860661" cy="1640723"/>
              <a:chOff x="5537459" y="941354"/>
              <a:chExt cx="946727" cy="1804795"/>
            </a:xfrm>
            <a:scene3d>
              <a:camera prst="orthographicFront">
                <a:rot lat="20967539" lon="19191102" rev="113251"/>
              </a:camera>
              <a:lightRig rig="threePt" dir="t"/>
            </a:scene3d>
          </p:grpSpPr>
          <p:sp>
            <p:nvSpPr>
              <p:cNvPr id="145" name="圆角矩形 144"/>
              <p:cNvSpPr/>
              <p:nvPr>
                <p:custDataLst>
                  <p:tags r:id="rId15"/>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6" name="圆角矩形 145"/>
              <p:cNvSpPr/>
              <p:nvPr>
                <p:custDataLst>
                  <p:tags r:id="rId16"/>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2" name="梯形 131"/>
            <p:cNvSpPr/>
            <p:nvPr>
              <p:custDataLst>
                <p:tags r:id="rId17"/>
              </p:custDataLst>
            </p:nvPr>
          </p:nvSpPr>
          <p:spPr>
            <a:xfrm rot="5400000" flipH="1">
              <a:off x="5622899" y="2288769"/>
              <a:ext cx="4506198" cy="2286396"/>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3" rev="161931"/>
              </a:camera>
              <a:lightRig rig="threePt" dir="t"/>
            </a:scene3d>
          </p:grpSpPr>
          <p:sp>
            <p:nvSpPr>
              <p:cNvPr id="143" name="任意多边形 142"/>
              <p:cNvSpPr/>
              <p:nvPr>
                <p:custDataLst>
                  <p:tags r:id="rId18"/>
                </p:custDataLst>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 name="任意多边形 143"/>
              <p:cNvSpPr/>
              <p:nvPr>
                <p:custDataLst>
                  <p:tags r:id="rId19"/>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133"/>
            <p:cNvGrpSpPr/>
            <p:nvPr/>
          </p:nvGrpSpPr>
          <p:grpSpPr>
            <a:xfrm>
              <a:off x="7196764" y="1383487"/>
              <a:ext cx="1000117" cy="2083561"/>
              <a:chOff x="4156909" y="-75353"/>
              <a:chExt cx="1000117" cy="2083561"/>
            </a:xfrm>
            <a:scene3d>
              <a:camera prst="perspectiveFront">
                <a:rot lat="0" lon="19799991" rev="0"/>
              </a:camera>
              <a:lightRig rig="threePt" dir="t"/>
            </a:scene3d>
          </p:grpSpPr>
          <p:sp>
            <p:nvSpPr>
              <p:cNvPr id="141" name="文本框 203"/>
              <p:cNvSpPr txBox="1"/>
              <p:nvPr>
                <p:custDataLst>
                  <p:tags r:id="rId20"/>
                </p:custDataLst>
              </p:nvPr>
            </p:nvSpPr>
            <p:spPr>
              <a:xfrm>
                <a:off x="4156909" y="-75353"/>
                <a:ext cx="1000117" cy="369282"/>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文本框 204"/>
              <p:cNvSpPr txBox="1"/>
              <p:nvPr>
                <p:custDataLst>
                  <p:tags r:id="rId21"/>
                </p:custDataLst>
              </p:nvPr>
            </p:nvSpPr>
            <p:spPr>
              <a:xfrm>
                <a:off x="4188959" y="1731246"/>
                <a:ext cx="895896" cy="27696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7" name="组合 146"/>
          <p:cNvGrpSpPr/>
          <p:nvPr/>
        </p:nvGrpSpPr>
        <p:grpSpPr>
          <a:xfrm>
            <a:off x="9810063" y="1495848"/>
            <a:ext cx="2304627" cy="5212080"/>
            <a:chOff x="8500219" y="784648"/>
            <a:chExt cx="2195600" cy="5067134"/>
          </a:xfrm>
          <a:effectLst>
            <a:outerShdw blurRad="50800" dist="38100" dir="8100000" algn="tr" rotWithShape="0">
              <a:prstClr val="black">
                <a:alpha val="40000"/>
              </a:prstClr>
            </a:outerShdw>
          </a:effectLst>
        </p:grpSpPr>
        <p:grpSp>
          <p:nvGrpSpPr>
            <p:cNvPr id="38" name="组合 147"/>
            <p:cNvGrpSpPr/>
            <p:nvPr/>
          </p:nvGrpSpPr>
          <p:grpSpPr>
            <a:xfrm>
              <a:off x="8910113" y="1110294"/>
              <a:ext cx="860661" cy="1640723"/>
              <a:chOff x="5537459" y="941354"/>
              <a:chExt cx="946727" cy="1804795"/>
            </a:xfrm>
            <a:scene3d>
              <a:camera prst="orthographicFront">
                <a:rot lat="600000" lon="20399993" rev="0"/>
              </a:camera>
              <a:lightRig rig="threePt" dir="t"/>
            </a:scene3d>
          </p:grpSpPr>
          <p:sp>
            <p:nvSpPr>
              <p:cNvPr id="165" name="圆角矩形 164"/>
              <p:cNvSpPr/>
              <p:nvPr>
                <p:custDataLst>
                  <p:tags r:id="rId22"/>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圆角矩形 165"/>
              <p:cNvSpPr/>
              <p:nvPr>
                <p:custDataLst>
                  <p:tags r:id="rId23"/>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49" name="椭圆 148"/>
            <p:cNvSpPr/>
            <p:nvPr>
              <p:custDataLst>
                <p:tags r:id="rId24"/>
              </p:custDataLst>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梯形 149"/>
            <p:cNvSpPr/>
            <p:nvPr>
              <p:custDataLst>
                <p:tags r:id="rId25"/>
              </p:custDataLst>
            </p:nvPr>
          </p:nvSpPr>
          <p:spPr>
            <a:xfrm rot="16200000">
              <a:off x="7410163" y="2200660"/>
              <a:ext cx="4375712" cy="2195600"/>
            </a:xfrm>
            <a:prstGeom prst="trapezoid">
              <a:avLst>
                <a:gd name="adj" fmla="val 11105"/>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3" rev="0"/>
              </a:camera>
              <a:lightRig rig="threePt" dir="t"/>
            </a:scene3d>
          </p:grpSpPr>
          <p:sp>
            <p:nvSpPr>
              <p:cNvPr id="163" name="任意多边形 162"/>
              <p:cNvSpPr/>
              <p:nvPr>
                <p:custDataLst>
                  <p:tags r:id="rId26"/>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4" name="任意多边形 163"/>
              <p:cNvSpPr/>
              <p:nvPr>
                <p:custDataLst>
                  <p:tags r:id="rId27"/>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0" name="组合 151"/>
            <p:cNvGrpSpPr/>
            <p:nvPr/>
          </p:nvGrpSpPr>
          <p:grpSpPr>
            <a:xfrm>
              <a:off x="8841962" y="1405447"/>
              <a:ext cx="1000117" cy="2053937"/>
              <a:chOff x="4118196" y="-53393"/>
              <a:chExt cx="1000117" cy="2053937"/>
            </a:xfrm>
            <a:scene3d>
              <a:camera prst="perspectiveFront">
                <a:rot lat="0" lon="1800000" rev="0"/>
              </a:camera>
              <a:lightRig rig="threePt" dir="t"/>
            </a:scene3d>
          </p:grpSpPr>
          <p:sp>
            <p:nvSpPr>
              <p:cNvPr id="161" name="文本框 206"/>
              <p:cNvSpPr txBox="1"/>
              <p:nvPr>
                <p:custDataLst>
                  <p:tags r:id="rId28"/>
                </p:custDataLst>
              </p:nvPr>
            </p:nvSpPr>
            <p:spPr>
              <a:xfrm>
                <a:off x="4118196" y="-53393"/>
                <a:ext cx="1000117" cy="359061"/>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207"/>
              <p:cNvSpPr txBox="1"/>
              <p:nvPr>
                <p:custDataLst>
                  <p:tags r:id="rId29"/>
                </p:custDataLst>
              </p:nvPr>
            </p:nvSpPr>
            <p:spPr>
              <a:xfrm>
                <a:off x="4188959" y="1731248"/>
                <a:ext cx="895896" cy="269296"/>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7416" name="文本框 1"/>
          <p:cNvSpPr txBox="1">
            <a:spLocks noChangeArrowheads="1"/>
          </p:cNvSpPr>
          <p:nvPr>
            <p:custDataLst>
              <p:tags r:id="rId30"/>
            </p:custDataLst>
          </p:nvPr>
        </p:nvSpPr>
        <p:spPr bwMode="auto">
          <a:xfrm>
            <a:off x="5445760" y="2893695"/>
            <a:ext cx="197548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红旗渠工程于1960年2月动工，至1969年7月支渠配套工程全面完成，全长70.6公里历时近十年。</a:t>
            </a:r>
            <a:endPar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417" name="文本框 2"/>
          <p:cNvSpPr txBox="1">
            <a:spLocks noChangeArrowheads="1"/>
          </p:cNvSpPr>
          <p:nvPr>
            <p:custDataLst>
              <p:tags r:id="rId31"/>
            </p:custDataLst>
          </p:nvPr>
        </p:nvSpPr>
        <p:spPr bwMode="auto">
          <a:xfrm>
            <a:off x="7524750" y="2850515"/>
            <a:ext cx="2261235" cy="286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86975F"/>
                </a:solidFill>
                <a:latin typeface="微软雅黑" panose="020B0503020204020204" pitchFamily="34" charset="-122"/>
                <a:ea typeface="微软雅黑" panose="020B0503020204020204" pitchFamily="34" charset="-122"/>
              </a:rPr>
              <a:t>上世纪60年代，林县人民苦干10个年头，斩断1250个山头，架设152座渡槽，凿通211个隧洞，建成了全长1500公里的“人工天河”——红旗渠。</a:t>
            </a:r>
            <a:endParaRPr lang="zh-CN" altLang="en-US" sz="2000">
              <a:solidFill>
                <a:srgbClr val="86975F"/>
              </a:solidFill>
              <a:latin typeface="微软雅黑" panose="020B0503020204020204" pitchFamily="34" charset="-122"/>
              <a:ea typeface="微软雅黑" panose="020B0503020204020204" pitchFamily="34" charset="-122"/>
            </a:endParaRPr>
          </a:p>
        </p:txBody>
      </p:sp>
      <p:sp>
        <p:nvSpPr>
          <p:cNvPr id="17418" name="文本框 3"/>
          <p:cNvSpPr txBox="1">
            <a:spLocks noChangeArrowheads="1"/>
          </p:cNvSpPr>
          <p:nvPr>
            <p:custDataLst>
              <p:tags r:id="rId32"/>
            </p:custDataLst>
          </p:nvPr>
        </p:nvSpPr>
        <p:spPr bwMode="auto">
          <a:xfrm>
            <a:off x="9888220" y="2657475"/>
            <a:ext cx="2202180" cy="310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1600">
                <a:solidFill>
                  <a:schemeClr val="bg1"/>
                </a:solidFill>
                <a:latin typeface="微软雅黑" panose="020B0503020204020204" pitchFamily="34" charset="-122"/>
                <a:ea typeface="微软雅黑" panose="020B0503020204020204" pitchFamily="34" charset="-122"/>
                <a:sym typeface="宋体" panose="02010600030101010101" pitchFamily="2" charset="-122"/>
              </a:rPr>
              <a:t>             </a:t>
            </a:r>
            <a:endParaRPr lang="zh-CN" altLang="zh-CN" sz="16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r>
              <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红旗渠精神不仅是林州的、河南的精神财富，更是我们整个国家和民族宝贵的精神财富，是中华民族不可磨灭的历史记忆，永远震撼人心。</a:t>
            </a:r>
            <a:endParaRPr lang="zh-CN" altLang="en-US" sz="2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2" name="图片 1" descr="红旗渠"/>
          <p:cNvPicPr>
            <a:picLocks noChangeAspect="1"/>
          </p:cNvPicPr>
          <p:nvPr/>
        </p:nvPicPr>
        <p:blipFill>
          <a:blip r:embed="rId33"/>
          <a:stretch>
            <a:fillRect/>
          </a:stretch>
        </p:blipFill>
        <p:spPr>
          <a:xfrm>
            <a:off x="335915" y="2571115"/>
            <a:ext cx="4293870" cy="3686810"/>
          </a:xfrm>
          <a:prstGeom prst="rect">
            <a:avLst/>
          </a:prstGeom>
        </p:spPr>
      </p:pic>
      <p:sp>
        <p:nvSpPr>
          <p:cNvPr id="17" name="Freeform 6"/>
          <p:cNvSpPr>
            <a:spLocks noChangeArrowheads="1"/>
          </p:cNvSpPr>
          <p:nvPr>
            <p:custDataLst>
              <p:tags r:id="rId34"/>
            </p:custDataLst>
          </p:nvPr>
        </p:nvSpPr>
        <p:spPr bwMode="auto">
          <a:xfrm>
            <a:off x="5160645"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3000"/>
                            </p:stCondLst>
                            <p:childTnLst>
                              <p:par>
                                <p:cTn id="17" presetID="17"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childTnLst>
                          </p:cTn>
                        </p:par>
                        <p:par>
                          <p:cTn id="23" fill="hold">
                            <p:stCondLst>
                              <p:cond delay="3500"/>
                            </p:stCondLst>
                            <p:childTnLst>
                              <p:par>
                                <p:cTn id="24" presetID="42" presetClass="entr" presetSubtype="0" fill="hold" grpId="0" nodeType="afterEffect">
                                  <p:stCondLst>
                                    <p:cond delay="0"/>
                                  </p:stCondLst>
                                  <p:childTnLst>
                                    <p:set>
                                      <p:cBhvr>
                                        <p:cTn id="25" dur="1" fill="hold">
                                          <p:stCondLst>
                                            <p:cond delay="0"/>
                                          </p:stCondLst>
                                        </p:cTn>
                                        <p:tgtEl>
                                          <p:spTgt spid="17416"/>
                                        </p:tgtEl>
                                        <p:attrNameLst>
                                          <p:attrName>style.visibility</p:attrName>
                                        </p:attrNameLst>
                                      </p:cBhvr>
                                      <p:to>
                                        <p:strVal val="visible"/>
                                      </p:to>
                                    </p:set>
                                    <p:animEffect transition="in" filter="fade">
                                      <p:cBhvr>
                                        <p:cTn id="26" dur="1000"/>
                                        <p:tgtEl>
                                          <p:spTgt spid="17416"/>
                                        </p:tgtEl>
                                      </p:cBhvr>
                                    </p:animEffect>
                                    <p:anim calcmode="lin" valueType="num">
                                      <p:cBhvr>
                                        <p:cTn id="27" dur="1000" fill="hold"/>
                                        <p:tgtEl>
                                          <p:spTgt spid="17416"/>
                                        </p:tgtEl>
                                        <p:attrNameLst>
                                          <p:attrName>ppt_x</p:attrName>
                                        </p:attrNameLst>
                                      </p:cBhvr>
                                      <p:tavLst>
                                        <p:tav tm="0">
                                          <p:val>
                                            <p:strVal val="#ppt_x"/>
                                          </p:val>
                                        </p:tav>
                                        <p:tav tm="100000">
                                          <p:val>
                                            <p:strVal val="#ppt_x"/>
                                          </p:val>
                                        </p:tav>
                                      </p:tavLst>
                                    </p:anim>
                                    <p:anim calcmode="lin" valueType="num">
                                      <p:cBhvr>
                                        <p:cTn id="28" dur="1000" fill="hold"/>
                                        <p:tgtEl>
                                          <p:spTgt spid="1741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7" presetClass="entr" presetSubtype="8"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ppt_x</p:attrName>
                                        </p:attrNameLst>
                                      </p:cBhvr>
                                      <p:tavLst>
                                        <p:tav tm="0">
                                          <p:val>
                                            <p:strVal val="#ppt_x-#ppt_w/2"/>
                                          </p:val>
                                        </p:tav>
                                        <p:tav tm="100000">
                                          <p:val>
                                            <p:strVal val="#ppt_x"/>
                                          </p:val>
                                        </p:tav>
                                      </p:tavLst>
                                    </p:anim>
                                    <p:anim calcmode="lin" valueType="num">
                                      <p:cBhvr>
                                        <p:cTn id="35" dur="500" fill="hold"/>
                                        <p:tgtEl>
                                          <p:spTgt spid="31"/>
                                        </p:tgtEl>
                                        <p:attrNameLst>
                                          <p:attrName>ppt_y</p:attrName>
                                        </p:attrNameLst>
                                      </p:cBhvr>
                                      <p:tavLst>
                                        <p:tav tm="0">
                                          <p:val>
                                            <p:strVal val="#ppt_y"/>
                                          </p:val>
                                        </p:tav>
                                        <p:tav tm="100000">
                                          <p:val>
                                            <p:strVal val="#ppt_y"/>
                                          </p:val>
                                        </p:tav>
                                      </p:tavLst>
                                    </p:anim>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strVal val="#ppt_h"/>
                                          </p:val>
                                        </p:tav>
                                        <p:tav tm="100000">
                                          <p:val>
                                            <p:strVal val="#ppt_h"/>
                                          </p:val>
                                        </p:tav>
                                      </p:tavLst>
                                    </p:anim>
                                  </p:childTnLst>
                                </p:cTn>
                              </p:par>
                            </p:childTnLst>
                          </p:cTn>
                        </p:par>
                        <p:par>
                          <p:cTn id="38" fill="hold">
                            <p:stCondLst>
                              <p:cond delay="4500"/>
                            </p:stCondLst>
                            <p:childTnLst>
                              <p:par>
                                <p:cTn id="39" presetID="42" presetClass="entr" presetSubtype="0" fill="hold" grpId="0" nodeType="afterEffect">
                                  <p:stCondLst>
                                    <p:cond delay="0"/>
                                  </p:stCondLst>
                                  <p:childTnLst>
                                    <p:set>
                                      <p:cBhvr>
                                        <p:cTn id="40" dur="1" fill="hold">
                                          <p:stCondLst>
                                            <p:cond delay="0"/>
                                          </p:stCondLst>
                                        </p:cTn>
                                        <p:tgtEl>
                                          <p:spTgt spid="17417"/>
                                        </p:tgtEl>
                                        <p:attrNameLst>
                                          <p:attrName>style.visibility</p:attrName>
                                        </p:attrNameLst>
                                      </p:cBhvr>
                                      <p:to>
                                        <p:strVal val="visible"/>
                                      </p:to>
                                    </p:set>
                                    <p:animEffect transition="in" filter="fade">
                                      <p:cBhvr>
                                        <p:cTn id="41" dur="1000"/>
                                        <p:tgtEl>
                                          <p:spTgt spid="17417"/>
                                        </p:tgtEl>
                                      </p:cBhvr>
                                    </p:animEffect>
                                    <p:anim calcmode="lin" valueType="num">
                                      <p:cBhvr>
                                        <p:cTn id="42" dur="1000" fill="hold"/>
                                        <p:tgtEl>
                                          <p:spTgt spid="17417"/>
                                        </p:tgtEl>
                                        <p:attrNameLst>
                                          <p:attrName>ppt_x</p:attrName>
                                        </p:attrNameLst>
                                      </p:cBhvr>
                                      <p:tavLst>
                                        <p:tav tm="0">
                                          <p:val>
                                            <p:strVal val="#ppt_x"/>
                                          </p:val>
                                        </p:tav>
                                        <p:tav tm="100000">
                                          <p:val>
                                            <p:strVal val="#ppt_x"/>
                                          </p:val>
                                        </p:tav>
                                      </p:tavLst>
                                    </p:anim>
                                    <p:anim calcmode="lin" valueType="num">
                                      <p:cBhvr>
                                        <p:cTn id="43" dur="1000" fill="hold"/>
                                        <p:tgtEl>
                                          <p:spTgt spid="17417"/>
                                        </p:tgtEl>
                                        <p:attrNameLst>
                                          <p:attrName>ppt_y</p:attrName>
                                        </p:attrNameLst>
                                      </p:cBhvr>
                                      <p:tavLst>
                                        <p:tav tm="0">
                                          <p:val>
                                            <p:strVal val="#ppt_y+.1"/>
                                          </p:val>
                                        </p:tav>
                                        <p:tav tm="100000">
                                          <p:val>
                                            <p:strVal val="#ppt_y"/>
                                          </p:val>
                                        </p:tav>
                                      </p:tavLst>
                                    </p:anim>
                                  </p:childTnLst>
                                </p:cTn>
                              </p:par>
                              <p:par>
                                <p:cTn id="44" presetID="17" presetClass="entr" presetSubtype="8" fill="hold" nodeType="with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ppt_x</p:attrName>
                                        </p:attrNameLst>
                                      </p:cBhvr>
                                      <p:tavLst>
                                        <p:tav tm="0">
                                          <p:val>
                                            <p:strVal val="#ppt_x-#ppt_w/2"/>
                                          </p:val>
                                        </p:tav>
                                        <p:tav tm="100000">
                                          <p:val>
                                            <p:strVal val="#ppt_x"/>
                                          </p:val>
                                        </p:tav>
                                      </p:tavLst>
                                    </p:anim>
                                    <p:anim calcmode="lin" valueType="num">
                                      <p:cBhvr>
                                        <p:cTn id="47" dur="500" fill="hold"/>
                                        <p:tgtEl>
                                          <p:spTgt spid="37"/>
                                        </p:tgtEl>
                                        <p:attrNameLst>
                                          <p:attrName>ppt_y</p:attrName>
                                        </p:attrNameLst>
                                      </p:cBhvr>
                                      <p:tavLst>
                                        <p:tav tm="0">
                                          <p:val>
                                            <p:strVal val="#ppt_y"/>
                                          </p:val>
                                        </p:tav>
                                        <p:tav tm="100000">
                                          <p:val>
                                            <p:strVal val="#ppt_y"/>
                                          </p:val>
                                        </p:tav>
                                      </p:tavLst>
                                    </p:anim>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strVal val="#ppt_h"/>
                                          </p:val>
                                        </p:tav>
                                        <p:tav tm="100000">
                                          <p:val>
                                            <p:strVal val="#ppt_h"/>
                                          </p:val>
                                        </p:tav>
                                      </p:tavLst>
                                    </p:anim>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17418"/>
                                        </p:tgtEl>
                                        <p:attrNameLst>
                                          <p:attrName>style.visibility</p:attrName>
                                        </p:attrNameLst>
                                      </p:cBhvr>
                                      <p:to>
                                        <p:strVal val="visible"/>
                                      </p:to>
                                    </p:set>
                                    <p:animEffect transition="in" filter="fade">
                                      <p:cBhvr>
                                        <p:cTn id="53" dur="1000"/>
                                        <p:tgtEl>
                                          <p:spTgt spid="17418"/>
                                        </p:tgtEl>
                                      </p:cBhvr>
                                    </p:animEffect>
                                    <p:anim calcmode="lin" valueType="num">
                                      <p:cBhvr>
                                        <p:cTn id="54" dur="1000" fill="hold"/>
                                        <p:tgtEl>
                                          <p:spTgt spid="17418"/>
                                        </p:tgtEl>
                                        <p:attrNameLst>
                                          <p:attrName>ppt_x</p:attrName>
                                        </p:attrNameLst>
                                      </p:cBhvr>
                                      <p:tavLst>
                                        <p:tav tm="0">
                                          <p:val>
                                            <p:strVal val="#ppt_x"/>
                                          </p:val>
                                        </p:tav>
                                        <p:tav tm="100000">
                                          <p:val>
                                            <p:strVal val="#ppt_x"/>
                                          </p:val>
                                        </p:tav>
                                      </p:tavLst>
                                    </p:anim>
                                    <p:anim calcmode="lin" valueType="num">
                                      <p:cBhvr>
                                        <p:cTn id="55" dur="1000" fill="hold"/>
                                        <p:tgtEl>
                                          <p:spTgt spid="17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416" grpId="0"/>
      <p:bldP spid="17417" grpId="0"/>
      <p:bldP spid="174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2">
            <a:extLst>
              <a:ext uri="{28A0092B-C50C-407E-A947-70E740481C1C}">
                <a14:useLocalDpi xmlns:a14="http://schemas.microsoft.com/office/drawing/2010/main"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22"/>
          <p:cNvPicPr>
            <a:picLocks noChangeAspect="1" noChangeArrowheads="1"/>
          </p:cNvPicPr>
          <p:nvPr/>
        </p:nvPicPr>
        <p:blipFill>
          <a:blip r:embed="rId3">
            <a:extLst>
              <a:ext uri="{28A0092B-C50C-407E-A947-70E740481C1C}">
                <a14:useLocalDpi xmlns:a14="http://schemas.microsoft.com/office/drawing/2010/main"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品</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入</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我</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心</a:t>
              </a:r>
              <a:endParaRPr lang="zh-CN" altLang="en-US" sz="4265" b="1">
                <a:solidFill>
                  <a:srgbClr val="C79F61"/>
                </a:solidFill>
                <a:latin typeface="微软雅黑" panose="020B0503020204020204" pitchFamily="34" charset="-122"/>
                <a:ea typeface="微软雅黑" panose="020B0503020204020204" pitchFamily="34" charset="-122"/>
              </a:endParaRP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肆</a:t>
              </a:r>
              <a:endParaRPr lang="zh-CN" altLang="en-US" sz="3200" noProof="1">
                <a:latin typeface="华文新魏" panose="02010800040101010101" pitchFamily="2" charset="-122"/>
                <a:ea typeface="华文新魏" panose="02010800040101010101" pitchFamily="2" charset="-122"/>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198755" y="1217295"/>
            <a:ext cx="11900535" cy="5344085"/>
            <a:chOff x="313" y="788"/>
            <a:chExt cx="18741" cy="9545"/>
          </a:xfrm>
        </p:grpSpPr>
        <p:sp>
          <p:nvSpPr>
            <p:cNvPr id="7" name="圆角淘宝店chenying0907出品 18"/>
            <p:cNvSpPr/>
            <p:nvPr>
              <p:custDataLst>
                <p:tags r:id="rId1"/>
              </p:custDataLst>
            </p:nvPr>
          </p:nvSpPr>
          <p:spPr>
            <a:xfrm flipH="1">
              <a:off x="313" y="788"/>
              <a:ext cx="18741" cy="954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anchor="ctr"/>
            <a:lstStyle/>
            <a:p>
              <a:pPr algn="ctr">
                <a:defRPr/>
              </a:pPr>
              <a:endParaRPr lang="zh-CN" altLang="en-US" sz="1865" noProof="1">
                <a:solidFill>
                  <a:schemeClr val="tx2">
                    <a:lumMod val="50000"/>
                  </a:schemeClr>
                </a:solidFill>
                <a:latin typeface="微软雅黑" panose="020B0503020204020204" pitchFamily="34" charset="-122"/>
                <a:ea typeface="微软雅黑" panose="020B0503020204020204" pitchFamily="34" charset="-122"/>
              </a:endParaRPr>
            </a:p>
          </p:txBody>
        </p:sp>
        <p:sp>
          <p:nvSpPr>
            <p:cNvPr id="9224" name="淘宝店chenying0907出品 13"/>
            <p:cNvSpPr txBox="1">
              <a:spLocks noChangeArrowheads="1"/>
            </p:cNvSpPr>
            <p:nvPr>
              <p:custDataLst>
                <p:tags r:id="rId2"/>
              </p:custDataLst>
            </p:nvPr>
          </p:nvSpPr>
          <p:spPr bwMode="auto">
            <a:xfrm flipH="1">
              <a:off x="2003" y="1523"/>
              <a:ext cx="15929" cy="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800">
                  <a:solidFill>
                    <a:srgbClr val="996633"/>
                  </a:solidFill>
                  <a:latin typeface="微软雅黑" panose="020B0503020204020204" pitchFamily="34" charset="-122"/>
                  <a:ea typeface="微软雅黑" panose="020B0503020204020204" pitchFamily="34" charset="-122"/>
                </a:rPr>
                <a:t>河南是中华民族文明的发祥地，是姓氏宗亲祖根的重要发源地，保留着大量祖祭文化遗址；如商丘的火神台、周口准阳的太昊陵、新郑的黄帝故里等，每年的黄帝故里拜祖大典吸引着大量的来自世界各地的炎黄子孙前来这里祭拜；千秋一寸心聚合华人力“大风起兮云飞扬，吾土吾心吾欢畅，四海之内皆和谐，吾思吾梦吾向往；”不管是隔着山，隔着水，这首黄帝颂传达着一种力量；不管是华发满头的老人，还是尽享青春年华的少男少女，这首意境深远的黄帝颂让他们魂牵梦萦；高杨的黄帝大旗召唤着居住在世界各地的炎黄子孙祭祖寻根。</a:t>
              </a:r>
              <a:endParaRPr lang="zh-CN" altLang="en-US" sz="2800">
                <a:solidFill>
                  <a:srgbClr val="996633"/>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3"/>
              </p:custDataLst>
            </p:nvPr>
          </p:nvPicPr>
          <p:blipFill>
            <a:blip r:embed="rId4"/>
            <a:stretch>
              <a:fillRect/>
            </a:stretch>
          </p:blipFill>
          <p:spPr>
            <a:xfrm>
              <a:off x="8807" y="95"/>
              <a:ext cx="1694" cy="1287"/>
            </a:xfrm>
            <a:prstGeom prst="rect">
              <a:avLst/>
            </a:prstGeom>
          </p:spPr>
        </p:pic>
        <p:sp>
          <p:nvSpPr>
            <p:cNvPr id="53" name="矩形 52"/>
            <p:cNvSpPr/>
            <p:nvPr>
              <p:custDataLst>
                <p:tags r:id="rId5"/>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7" name="Freeform 6"/>
          <p:cNvSpPr>
            <a:spLocks noChangeArrowheads="1"/>
          </p:cNvSpPr>
          <p:nvPr>
            <p:custDataLst>
              <p:tags r:id="rId6"/>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2">
            <a:extLst>
              <a:ext uri="{28A0092B-C50C-407E-A947-70E740481C1C}">
                <a14:useLocalDpi xmlns:a14="http://schemas.microsoft.com/office/drawing/2010/main"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22"/>
          <p:cNvPicPr>
            <a:picLocks noChangeAspect="1" noChangeArrowheads="1"/>
          </p:cNvPicPr>
          <p:nvPr/>
        </p:nvPicPr>
        <p:blipFill>
          <a:blip r:embed="rId3">
            <a:extLst>
              <a:ext uri="{28A0092B-C50C-407E-A947-70E740481C1C}">
                <a14:useLocalDpi xmlns:a14="http://schemas.microsoft.com/office/drawing/2010/main"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析</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做</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实</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践</a:t>
              </a:r>
              <a:endParaRPr lang="zh-CN" altLang="en-US" sz="4265" b="1">
                <a:solidFill>
                  <a:srgbClr val="C79F61"/>
                </a:solidFill>
                <a:latin typeface="微软雅黑" panose="020B0503020204020204" pitchFamily="34" charset="-122"/>
                <a:ea typeface="微软雅黑" panose="020B0503020204020204" pitchFamily="34" charset="-122"/>
              </a:endParaRP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伍</a:t>
              </a:r>
              <a:endParaRPr lang="zh-CN" altLang="en-US" sz="3200" noProof="1">
                <a:latin typeface="华文新魏" panose="02010800040101010101" pitchFamily="2" charset="-122"/>
                <a:ea typeface="华文新魏" panose="02010800040101010101" pitchFamily="2" charset="-122"/>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 name=" 220"/>
          <p:cNvSpPr/>
          <p:nvPr/>
        </p:nvSpPr>
        <p:spPr>
          <a:xfrm>
            <a:off x="2784212" y="1574801"/>
            <a:ext cx="8894233" cy="4620684"/>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10250" name="文本框 14340"/>
          <p:cNvSpPr txBox="1">
            <a:spLocks noChangeArrowheads="1"/>
          </p:cNvSpPr>
          <p:nvPr>
            <p:custDataLst>
              <p:tags r:id="rId1"/>
            </p:custDataLst>
          </p:nvPr>
        </p:nvSpPr>
        <p:spPr bwMode="auto">
          <a:xfrm>
            <a:off x="4008120" y="2637155"/>
            <a:ext cx="6344920" cy="224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小刘通过系统学习，已经储备了相关知识，掌握了河南省的代表性文旅资源，即将接待一个山西省来河南红旗渠旅游的研学团，请帮小刘准备一篇河南红旗渠导游词并进行模拟讲解。</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989965" y="1390015"/>
            <a:ext cx="2800350" cy="2416810"/>
            <a:chOff x="1559" y="2189"/>
            <a:chExt cx="4410" cy="3806"/>
          </a:xfrm>
        </p:grpSpPr>
        <p:sp>
          <p:nvSpPr>
            <p:cNvPr id="5" name="Freeform 5"/>
            <p:cNvSpPr/>
            <p:nvPr/>
          </p:nvSpPr>
          <p:spPr bwMode="auto">
            <a:xfrm>
              <a:off x="1559" y="2189"/>
              <a:ext cx="4411" cy="3807"/>
            </a:xfrm>
            <a:custGeom>
              <a:avLst/>
              <a:gdLst>
                <a:gd name="T0" fmla="*/ 455 w 455"/>
                <a:gd name="T1" fmla="*/ 0 h 457"/>
                <a:gd name="T2" fmla="*/ 333 w 455"/>
                <a:gd name="T3" fmla="*/ 0 h 457"/>
                <a:gd name="T4" fmla="*/ 0 w 455"/>
                <a:gd name="T5" fmla="*/ 333 h 457"/>
                <a:gd name="T6" fmla="*/ 0 w 455"/>
                <a:gd name="T7" fmla="*/ 455 h 457"/>
                <a:gd name="T8" fmla="*/ 77 w 455"/>
                <a:gd name="T9" fmla="*/ 456 h 457"/>
                <a:gd name="T10" fmla="*/ 326 w 455"/>
                <a:gd name="T11" fmla="*/ 457 h 457"/>
                <a:gd name="T12" fmla="*/ 335 w 455"/>
                <a:gd name="T13" fmla="*/ 457 h 457"/>
                <a:gd name="T14" fmla="*/ 455 w 455"/>
                <a:gd name="T15" fmla="*/ 347 h 457"/>
                <a:gd name="T16" fmla="*/ 455 w 455"/>
                <a:gd name="T17" fmla="*/ 345 h 457"/>
                <a:gd name="T18" fmla="*/ 455 w 455"/>
                <a:gd name="T19"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7">
                  <a:moveTo>
                    <a:pt x="455" y="0"/>
                  </a:moveTo>
                  <a:cubicBezTo>
                    <a:pt x="333" y="0"/>
                    <a:pt x="333" y="0"/>
                    <a:pt x="333" y="0"/>
                  </a:cubicBezTo>
                  <a:cubicBezTo>
                    <a:pt x="149" y="0"/>
                    <a:pt x="0" y="149"/>
                    <a:pt x="0" y="333"/>
                  </a:cubicBezTo>
                  <a:cubicBezTo>
                    <a:pt x="0" y="455"/>
                    <a:pt x="0" y="455"/>
                    <a:pt x="0" y="455"/>
                  </a:cubicBezTo>
                  <a:cubicBezTo>
                    <a:pt x="0" y="455"/>
                    <a:pt x="32" y="456"/>
                    <a:pt x="77" y="456"/>
                  </a:cubicBezTo>
                  <a:cubicBezTo>
                    <a:pt x="152" y="456"/>
                    <a:pt x="263" y="456"/>
                    <a:pt x="326" y="457"/>
                  </a:cubicBezTo>
                  <a:cubicBezTo>
                    <a:pt x="329" y="457"/>
                    <a:pt x="332" y="457"/>
                    <a:pt x="335" y="457"/>
                  </a:cubicBezTo>
                  <a:cubicBezTo>
                    <a:pt x="410" y="452"/>
                    <a:pt x="455" y="390"/>
                    <a:pt x="455" y="347"/>
                  </a:cubicBezTo>
                  <a:cubicBezTo>
                    <a:pt x="455" y="347"/>
                    <a:pt x="455" y="346"/>
                    <a:pt x="455" y="345"/>
                  </a:cubicBezTo>
                  <a:cubicBezTo>
                    <a:pt x="455" y="257"/>
                    <a:pt x="455" y="0"/>
                    <a:pt x="455" y="0"/>
                  </a:cubicBezTo>
                </a:path>
              </a:pathLst>
            </a:custGeom>
            <a:gradFill flip="none" rotWithShape="1">
              <a:gsLst>
                <a:gs pos="100000">
                  <a:srgbClr val="996633"/>
                </a:gs>
                <a:gs pos="0">
                  <a:srgbClr val="C79F61"/>
                </a:gs>
              </a:gsLst>
              <a:lin ang="2700000" scaled="1"/>
              <a:tileRect/>
            </a:gradFill>
            <a:ln w="28575">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8" name="文本框 14340"/>
            <p:cNvSpPr txBox="1">
              <a:spLocks noChangeArrowheads="1"/>
            </p:cNvSpPr>
            <p:nvPr>
              <p:custDataLst>
                <p:tags r:id="rId2"/>
              </p:custDataLst>
            </p:nvPr>
          </p:nvSpPr>
          <p:spPr bwMode="auto">
            <a:xfrm>
              <a:off x="2457" y="3813"/>
              <a:ext cx="2940"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实训要求</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1" name="组合 10"/>
          <p:cNvGrpSpPr/>
          <p:nvPr/>
        </p:nvGrpSpPr>
        <p:grpSpPr>
          <a:xfrm>
            <a:off x="989965" y="3921760"/>
            <a:ext cx="2800350" cy="2374900"/>
            <a:chOff x="1559" y="6176"/>
            <a:chExt cx="4410" cy="3740"/>
          </a:xfrm>
        </p:grpSpPr>
        <p:sp>
          <p:nvSpPr>
            <p:cNvPr id="6" name="Freeform 6"/>
            <p:cNvSpPr/>
            <p:nvPr>
              <p:custDataLst>
                <p:tags r:id="rId3"/>
              </p:custDataLst>
            </p:nvPr>
          </p:nvSpPr>
          <p:spPr bwMode="auto">
            <a:xfrm>
              <a:off x="1559" y="6176"/>
              <a:ext cx="4411" cy="3741"/>
            </a:xfrm>
            <a:custGeom>
              <a:avLst/>
              <a:gdLst>
                <a:gd name="T0" fmla="*/ 326 w 455"/>
                <a:gd name="T1" fmla="*/ 0 h 456"/>
                <a:gd name="T2" fmla="*/ 335 w 455"/>
                <a:gd name="T3" fmla="*/ 0 h 456"/>
                <a:gd name="T4" fmla="*/ 455 w 455"/>
                <a:gd name="T5" fmla="*/ 110 h 456"/>
                <a:gd name="T6" fmla="*/ 455 w 455"/>
                <a:gd name="T7" fmla="*/ 112 h 456"/>
                <a:gd name="T8" fmla="*/ 455 w 455"/>
                <a:gd name="T9" fmla="*/ 456 h 456"/>
                <a:gd name="T10" fmla="*/ 333 w 455"/>
                <a:gd name="T11" fmla="*/ 456 h 456"/>
                <a:gd name="T12" fmla="*/ 0 w 455"/>
                <a:gd name="T13" fmla="*/ 123 h 456"/>
                <a:gd name="T14" fmla="*/ 0 w 455"/>
                <a:gd name="T15" fmla="*/ 1 h 456"/>
                <a:gd name="T16" fmla="*/ 77 w 455"/>
                <a:gd name="T17" fmla="*/ 1 h 456"/>
                <a:gd name="T18" fmla="*/ 326 w 455"/>
                <a:gd name="T1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6">
                  <a:moveTo>
                    <a:pt x="326" y="0"/>
                  </a:moveTo>
                  <a:cubicBezTo>
                    <a:pt x="329" y="0"/>
                    <a:pt x="332" y="0"/>
                    <a:pt x="335" y="0"/>
                  </a:cubicBezTo>
                  <a:cubicBezTo>
                    <a:pt x="410" y="5"/>
                    <a:pt x="455" y="67"/>
                    <a:pt x="455" y="110"/>
                  </a:cubicBezTo>
                  <a:cubicBezTo>
                    <a:pt x="455" y="110"/>
                    <a:pt x="455" y="111"/>
                    <a:pt x="455" y="112"/>
                  </a:cubicBezTo>
                  <a:cubicBezTo>
                    <a:pt x="455" y="200"/>
                    <a:pt x="455" y="456"/>
                    <a:pt x="455" y="456"/>
                  </a:cubicBezTo>
                  <a:cubicBezTo>
                    <a:pt x="333" y="456"/>
                    <a:pt x="333" y="456"/>
                    <a:pt x="333" y="456"/>
                  </a:cubicBezTo>
                  <a:cubicBezTo>
                    <a:pt x="149" y="456"/>
                    <a:pt x="0" y="307"/>
                    <a:pt x="0" y="123"/>
                  </a:cubicBezTo>
                  <a:cubicBezTo>
                    <a:pt x="0" y="1"/>
                    <a:pt x="0" y="1"/>
                    <a:pt x="0" y="1"/>
                  </a:cubicBezTo>
                  <a:cubicBezTo>
                    <a:pt x="0" y="1"/>
                    <a:pt x="32" y="1"/>
                    <a:pt x="77" y="1"/>
                  </a:cubicBezTo>
                  <a:cubicBezTo>
                    <a:pt x="152" y="0"/>
                    <a:pt x="263" y="0"/>
                    <a:pt x="326" y="0"/>
                  </a:cubicBezTo>
                  <a:close/>
                </a:path>
              </a:pathLst>
            </a:custGeom>
            <a:gradFill flip="none" rotWithShape="1">
              <a:gsLst>
                <a:gs pos="100000">
                  <a:srgbClr val="996633"/>
                </a:gs>
                <a:gs pos="0">
                  <a:srgbClr val="C79F61"/>
                </a:gs>
              </a:gsLst>
              <a:lin ang="2700000" scaled="1"/>
              <a:tileRect/>
            </a:gradFill>
            <a:ln w="28575">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9" name="文本框 14340"/>
            <p:cNvSpPr txBox="1">
              <a:spLocks noChangeArrowheads="1"/>
            </p:cNvSpPr>
            <p:nvPr>
              <p:custDataLst>
                <p:tags r:id="rId4"/>
              </p:custDataLst>
            </p:nvPr>
          </p:nvSpPr>
          <p:spPr bwMode="auto">
            <a:xfrm>
              <a:off x="2457" y="7546"/>
              <a:ext cx="2940" cy="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实训</a:t>
              </a:r>
              <a:r>
                <a:rPr lang="zh-CN" altLang="en-US" sz="2800" b="1">
                  <a:solidFill>
                    <a:srgbClr val="FFFFFF"/>
                  </a:solidFill>
                  <a:latin typeface="微软雅黑" panose="020B0503020204020204" pitchFamily="34" charset="-122"/>
                  <a:ea typeface="微软雅黑" panose="020B0503020204020204" pitchFamily="34" charset="-122"/>
                </a:rPr>
                <a:t>步骤</a:t>
              </a:r>
              <a:endParaRPr lang="zh-CN" altLang="en-US" sz="2800" b="1">
                <a:solidFill>
                  <a:srgbClr val="FFFFFF"/>
                </a:solidFill>
                <a:latin typeface="微软雅黑" panose="020B0503020204020204" pitchFamily="34" charset="-122"/>
                <a:ea typeface="微软雅黑" panose="020B0503020204020204" pitchFamily="34" charset="-122"/>
              </a:endParaRPr>
            </a:p>
          </p:txBody>
        </p:sp>
      </p:grpSp>
      <p:sp>
        <p:nvSpPr>
          <p:cNvPr id="17" name="Freeform 6"/>
          <p:cNvSpPr>
            <a:spLocks noChangeArrowheads="1"/>
          </p:cNvSpPr>
          <p:nvPr>
            <p:custDataLst>
              <p:tags r:id="rId5"/>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grpSp>
        <p:nvGrpSpPr>
          <p:cNvPr id="2" name="组合 1"/>
          <p:cNvGrpSpPr/>
          <p:nvPr/>
        </p:nvGrpSpPr>
        <p:grpSpPr>
          <a:xfrm>
            <a:off x="5592445" y="60325"/>
            <a:ext cx="7039610" cy="816610"/>
            <a:chOff x="8807" y="95"/>
            <a:chExt cx="11086" cy="1286"/>
          </a:xfrm>
        </p:grpSpPr>
        <p:pic>
          <p:nvPicPr>
            <p:cNvPr id="3" name="图片 2" descr="1"/>
            <p:cNvPicPr>
              <a:picLocks noChangeAspect="1"/>
            </p:cNvPicPr>
            <p:nvPr>
              <p:custDataLst>
                <p:tags r:id="rId6"/>
              </p:custDataLst>
            </p:nvPr>
          </p:nvPicPr>
          <p:blipFill>
            <a:blip r:embed="rId7"/>
            <a:stretch>
              <a:fillRect/>
            </a:stretch>
          </p:blipFill>
          <p:spPr>
            <a:xfrm>
              <a:off x="8807" y="95"/>
              <a:ext cx="1694" cy="1287"/>
            </a:xfrm>
            <a:prstGeom prst="rect">
              <a:avLst/>
            </a:prstGeom>
          </p:spPr>
        </p:pic>
        <p:sp>
          <p:nvSpPr>
            <p:cNvPr id="53" name="矩形 52"/>
            <p:cNvSpPr/>
            <p:nvPr>
              <p:custDataLst>
                <p:tags r:id="rId8"/>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3000"/>
                            </p:stCondLst>
                            <p:childTnLst>
                              <p:par>
                                <p:cTn id="13" presetID="4" presetClass="entr" presetSubtype="32" fill="hold" nodeType="afterEffect">
                                  <p:stCondLst>
                                    <p:cond delay="0"/>
                                  </p:stCondLst>
                                  <p:childTnLst>
                                    <p:set>
                                      <p:cBhvr>
                                        <p:cTn id="14" dur="1000" fill="hold">
                                          <p:stCondLst>
                                            <p:cond delay="0"/>
                                          </p:stCondLst>
                                        </p:cTn>
                                        <p:tgtEl>
                                          <p:spTgt spid="11"/>
                                        </p:tgtEl>
                                        <p:attrNameLst>
                                          <p:attrName>style.visibility</p:attrName>
                                        </p:attrNameLst>
                                      </p:cBhvr>
                                      <p:to>
                                        <p:strVal val="visible"/>
                                      </p:to>
                                    </p:set>
                                    <p:animEffect transition="in" filter="box(out)">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2" name="图片 1" descr="11"/>
          <p:cNvPicPr>
            <a:picLocks noChangeAspect="1" noChangeArrowheads="1"/>
          </p:cNvPicPr>
          <p:nvPr/>
        </p:nvPicPr>
        <p:blipFill>
          <a:blip r:embed="rId2">
            <a:extLst>
              <a:ext uri="{28A0092B-C50C-407E-A947-70E740481C1C}">
                <a14:useLocalDpi xmlns:a14="http://schemas.microsoft.com/office/drawing/2010/main" val="0"/>
              </a:ext>
            </a:extLst>
          </a:blip>
          <a:srcRect l="2330" r="40623" b="66989"/>
          <a:stretch>
            <a:fillRect/>
          </a:stretch>
        </p:blipFill>
        <p:spPr bwMode="auto">
          <a:xfrm>
            <a:off x="386028" y="129118"/>
            <a:ext cx="3898900" cy="319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11"/>
          <p:cNvPicPr>
            <a:picLocks noChangeAspect="1" noChangeArrowheads="1"/>
          </p:cNvPicPr>
          <p:nvPr/>
        </p:nvPicPr>
        <p:blipFill>
          <a:blip r:embed="rId2">
            <a:extLst>
              <a:ext uri="{28A0092B-C50C-407E-A947-70E740481C1C}">
                <a14:useLocalDpi xmlns:a14="http://schemas.microsoft.com/office/drawing/2010/main" val="0"/>
              </a:ext>
            </a:extLst>
          </a:blip>
          <a:srcRect t="38542" b="38876"/>
          <a:stretch>
            <a:fillRect/>
          </a:stretch>
        </p:blipFill>
        <p:spPr bwMode="auto">
          <a:xfrm>
            <a:off x="386028" y="2821518"/>
            <a:ext cx="11421533" cy="364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bwMode="auto">
          <a:xfrm>
            <a:off x="2672028" y="2311400"/>
            <a:ext cx="6413500" cy="1703917"/>
            <a:chOff x="3664" y="2731"/>
            <a:chExt cx="7576" cy="2012"/>
          </a:xfrm>
        </p:grpSpPr>
        <p:sp>
          <p:nvSpPr>
            <p:cNvPr id="10" name=" 219"/>
            <p:cNvSpPr/>
            <p:nvPr/>
          </p:nvSpPr>
          <p:spPr>
            <a:xfrm>
              <a:off x="3664" y="2731"/>
              <a:ext cx="7576" cy="2012"/>
            </a:xfrm>
            <a:prstGeom prst="roundRect">
              <a:avLst>
                <a:gd name="adj" fmla="val 50000"/>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grpSp>
          <p:nvGrpSpPr>
            <p:cNvPr id="27655" name="组合 10"/>
            <p:cNvGrpSpPr/>
            <p:nvPr/>
          </p:nvGrpSpPr>
          <p:grpSpPr bwMode="auto">
            <a:xfrm>
              <a:off x="3937" y="2831"/>
              <a:ext cx="7124" cy="1812"/>
              <a:chOff x="3937" y="2831"/>
              <a:chExt cx="7124" cy="1812"/>
            </a:xfrm>
          </p:grpSpPr>
          <p:sp>
            <p:nvSpPr>
              <p:cNvPr id="219" name=" 219"/>
              <p:cNvSpPr/>
              <p:nvPr/>
            </p:nvSpPr>
            <p:spPr>
              <a:xfrm>
                <a:off x="3937" y="2831"/>
                <a:ext cx="7028" cy="1812"/>
              </a:xfrm>
              <a:prstGeom prst="roundRect">
                <a:avLst>
                  <a:gd name="adj" fmla="val 50000"/>
                </a:avLst>
              </a:prstGeom>
              <a:solidFill>
                <a:srgbClr val="8697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27657" name="文本框 7"/>
              <p:cNvSpPr txBox="1">
                <a:spLocks noChangeArrowheads="1"/>
              </p:cNvSpPr>
              <p:nvPr/>
            </p:nvSpPr>
            <p:spPr bwMode="auto">
              <a:xfrm>
                <a:off x="4067" y="3085"/>
                <a:ext cx="6994" cy="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5335" b="1">
                    <a:solidFill>
                      <a:schemeClr val="bg1"/>
                    </a:solidFill>
                    <a:latin typeface="微软雅黑" panose="020B0503020204020204" pitchFamily="34" charset="-122"/>
                    <a:ea typeface="微软雅黑" panose="020B0503020204020204" pitchFamily="34" charset="-122"/>
                  </a:rPr>
                  <a:t>谢谢观赏！</a:t>
                </a:r>
                <a:endParaRPr lang="zh-CN" altLang="en-US" sz="5335" b="1">
                  <a:solidFill>
                    <a:schemeClr val="bg1"/>
                  </a:solidFill>
                  <a:latin typeface="微软雅黑" panose="020B0503020204020204" pitchFamily="34" charset="-122"/>
                  <a:ea typeface="微软雅黑" panose="020B0503020204020204" pitchFamily="34" charset="-122"/>
                </a:endParaRPr>
              </a:p>
            </p:txBody>
          </p:sp>
        </p:grpSp>
      </p:grpSp>
      <p:pic>
        <p:nvPicPr>
          <p:cNvPr id="3" name="图片 2" descr="5408f105d31def90e98830dffc7fc8b4"/>
          <p:cNvPicPr>
            <a:picLocks noChangeAspect="1" noChangeArrowheads="1"/>
          </p:cNvPicPr>
          <p:nvPr/>
        </p:nvPicPr>
        <p:blipFill>
          <a:blip r:embed="rId3">
            <a:extLst>
              <a:ext uri="{28A0092B-C50C-407E-A947-70E740481C1C}">
                <a14:useLocalDpi xmlns:a14="http://schemas.microsoft.com/office/drawing/2010/main" val="0"/>
              </a:ext>
            </a:extLst>
          </a:blip>
          <a:srcRect t="24455" b="38336"/>
          <a:stretch>
            <a:fillRect/>
          </a:stretch>
        </p:blipFill>
        <p:spPr bwMode="auto">
          <a:xfrm>
            <a:off x="2625461" y="3321051"/>
            <a:ext cx="6307667" cy="117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8"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par>
                                <p:cTn id="23" presetID="8"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amond(in)">
                                      <p:cBhvr>
                                        <p:cTn id="25" dur="2000"/>
                                        <p:tgtEl>
                                          <p:spTgt spid="3"/>
                                        </p:tgtEl>
                                      </p:cBhvr>
                                    </p:animEffect>
                                  </p:childTnLst>
                                </p:cTn>
                              </p:par>
                              <p:par>
                                <p:cTn id="26" presetID="5"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heckerboard(across)">
                                      <p:cBhvr>
                                        <p:cTn id="28" dur="500"/>
                                        <p:tgtEl>
                                          <p:spTgt spid="3"/>
                                        </p:tgtEl>
                                      </p:cBhvr>
                                    </p:animEffect>
                                  </p:childTnLst>
                                </p:cTn>
                              </p:par>
                            </p:childTnLst>
                          </p:cTn>
                        </p:par>
                        <p:par>
                          <p:cTn id="29" fill="hold">
                            <p:stCondLst>
                              <p:cond delay="3500"/>
                            </p:stCondLst>
                            <p:childTnLst>
                              <p:par>
                                <p:cTn id="30" presetID="3"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linds(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62994" y="262467"/>
            <a:ext cx="3632200" cy="1143000"/>
          </a:xfrm>
        </p:spPr>
        <p:txBody>
          <a:bodyPr>
            <a:normAutofit/>
          </a:bodyPr>
          <a:lstStyle/>
          <a:p>
            <a:pPr algn="l" eaLnBrk="1" hangingPunct="1"/>
            <a:r>
              <a:rPr lang="zh-CN" altLang="zh-CN" sz="3735" b="1">
                <a:solidFill>
                  <a:srgbClr val="C79F61"/>
                </a:solidFill>
                <a:latin typeface="微软雅黑" panose="020B0503020204020204" pitchFamily="34" charset="-122"/>
                <a:ea typeface="微软雅黑" panose="020B0503020204020204" pitchFamily="34" charset="-122"/>
              </a:rPr>
              <a:t>情景导入</a:t>
            </a:r>
            <a:endParaRPr lang="zh-CN" altLang="zh-CN" sz="3735" b="1">
              <a:solidFill>
                <a:srgbClr val="C79F61"/>
              </a:solidFill>
              <a:latin typeface="微软雅黑" panose="020B0503020204020204" pitchFamily="34" charset="-122"/>
              <a:ea typeface="微软雅黑" panose="020B0503020204020204" pitchFamily="34" charset="-122"/>
            </a:endParaRPr>
          </a:p>
        </p:txBody>
      </p:sp>
      <p:sp>
        <p:nvSpPr>
          <p:cNvPr id="6147" name="Rectangle 3"/>
          <p:cNvSpPr>
            <a:spLocks noGrp="1" noChangeArrowheads="1"/>
          </p:cNvSpPr>
          <p:nvPr>
            <p:ph idx="1"/>
          </p:nvPr>
        </p:nvSpPr>
        <p:spPr>
          <a:xfrm>
            <a:off x="1920240" y="1988820"/>
            <a:ext cx="8934450" cy="4527550"/>
          </a:xfrm>
        </p:spPr>
        <p:txBody>
          <a:bodyPr>
            <a:normAutofit/>
          </a:bodyPr>
          <a:lstStyle/>
          <a:p>
            <a:pPr marL="0" indent="0" fontAlgn="auto">
              <a:lnSpc>
                <a:spcPct val="140000"/>
              </a:lnSpc>
              <a:buNone/>
            </a:pPr>
            <a:r>
              <a:rPr lang="en-US" altLang="zh-CN" sz="2665">
                <a:solidFill>
                  <a:srgbClr val="86975F"/>
                </a:solidFill>
                <a:latin typeface="微软雅黑" panose="020B0503020204020204" pitchFamily="34" charset="-122"/>
                <a:ea typeface="微软雅黑" panose="020B0503020204020204" pitchFamily="34" charset="-122"/>
              </a:rPr>
              <a:t>       </a:t>
            </a:r>
            <a:r>
              <a:rPr lang="zh-CN" altLang="zh-CN" sz="2665">
                <a:solidFill>
                  <a:srgbClr val="86975F"/>
                </a:solidFill>
                <a:latin typeface="微软雅黑" panose="020B0503020204020204" pitchFamily="34" charset="-122"/>
                <a:ea typeface="微软雅黑" panose="020B0503020204020204" pitchFamily="34" charset="-122"/>
              </a:rPr>
              <a:t>小刘是红旗渠旅行社的一名实习导游，接待的旅游团类型多种多样，有经验的导游提醒她除了准备景点导游词之外，还需要对河南省的概况有一个全面的掌握，这样才可以使游客们对目的地有一个更加全面的了解。于是小刘在练习导游词的同时开始着手整理河南省的基本知识，你可以帮助小刘做好讲解服务的准备工作吗？</a:t>
            </a:r>
            <a:endParaRPr lang="zh-CN" altLang="zh-CN" sz="2665">
              <a:solidFill>
                <a:srgbClr val="86975F"/>
              </a:solidFill>
              <a:latin typeface="微软雅黑" panose="020B0503020204020204" pitchFamily="34" charset="-122"/>
              <a:ea typeface="微软雅黑" panose="020B0503020204020204" pitchFamily="34" charset="-122"/>
            </a:endParaRPr>
          </a:p>
        </p:txBody>
      </p:sp>
      <p:sp>
        <p:nvSpPr>
          <p:cNvPr id="36" name="Freeform 12"/>
          <p:cNvSpPr>
            <a:spLocks noChangeArrowheads="1"/>
          </p:cNvSpPr>
          <p:nvPr/>
        </p:nvSpPr>
        <p:spPr bwMode="auto">
          <a:xfrm>
            <a:off x="1658146" y="1699685"/>
            <a:ext cx="704849" cy="706967"/>
          </a:xfrm>
          <a:custGeom>
            <a:avLst/>
            <a:gdLst>
              <a:gd name="T0" fmla="*/ 0 w 1446"/>
              <a:gd name="T1" fmla="*/ 0 h 1446"/>
              <a:gd name="T2" fmla="*/ 528637 w 1446"/>
              <a:gd name="T3" fmla="*/ 0 h 1446"/>
              <a:gd name="T4" fmla="*/ 528637 w 1446"/>
              <a:gd name="T5" fmla="*/ 167941 h 1446"/>
              <a:gd name="T6" fmla="*/ 160127 w 1446"/>
              <a:gd name="T7" fmla="*/ 167941 h 1446"/>
              <a:gd name="T8" fmla="*/ 160127 w 1446"/>
              <a:gd name="T9" fmla="*/ 530225 h 1446"/>
              <a:gd name="T10" fmla="*/ 0 w 1446"/>
              <a:gd name="T11" fmla="*/ 530225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7" name="Freeform 12"/>
          <p:cNvSpPr>
            <a:spLocks noChangeArrowheads="1"/>
          </p:cNvSpPr>
          <p:nvPr/>
        </p:nvSpPr>
        <p:spPr bwMode="auto">
          <a:xfrm flipH="1" flipV="1">
            <a:off x="10345579" y="5229438"/>
            <a:ext cx="704851" cy="706967"/>
          </a:xfrm>
          <a:custGeom>
            <a:avLst/>
            <a:gdLst>
              <a:gd name="T0" fmla="*/ 0 w 1446"/>
              <a:gd name="T1" fmla="*/ 0 h 1446"/>
              <a:gd name="T2" fmla="*/ 528638 w 1446"/>
              <a:gd name="T3" fmla="*/ 0 h 1446"/>
              <a:gd name="T4" fmla="*/ 528638 w 1446"/>
              <a:gd name="T5" fmla="*/ 167941 h 1446"/>
              <a:gd name="T6" fmla="*/ 160127 w 1446"/>
              <a:gd name="T7" fmla="*/ 167941 h 1446"/>
              <a:gd name="T8" fmla="*/ 160127 w 1446"/>
              <a:gd name="T9" fmla="*/ 530225 h 1446"/>
              <a:gd name="T10" fmla="*/ 0 w 1446"/>
              <a:gd name="T11" fmla="*/ 530225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35" presetClass="path" presetSubtype="0" accel="50000" decel="50000" fill="hold" grpId="1" nodeType="withEffect">
                                  <p:stCondLst>
                                    <p:cond delay="0"/>
                                  </p:stCondLst>
                                  <p:childTnLst>
                                    <p:animMotion origin="layout" path="M -3.56836E-6 -3.7037E-7 L 0.36686 0.15278 " pathEditMode="relative" rAng="0" ptsTypes="AA">
                                      <p:cBhvr>
                                        <p:cTn id="8" dur="500" spd="-99900" fill="hold"/>
                                        <p:tgtEl>
                                          <p:spTgt spid="36"/>
                                        </p:tgtEl>
                                        <p:attrNameLst>
                                          <p:attrName>ppt_x</p:attrName>
                                          <p:attrName>ppt_y</p:attrName>
                                        </p:attrNameLst>
                                      </p:cBhvr>
                                      <p:rCtr x="18300" y="7600"/>
                                    </p:animMotion>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35" presetClass="path" presetSubtype="0" accel="50000" decel="50000" fill="hold" grpId="1" nodeType="withEffect">
                                  <p:stCondLst>
                                    <p:cond delay="0"/>
                                  </p:stCondLst>
                                  <p:childTnLst>
                                    <p:animMotion origin="layout" path="M 7.85742E-7 -3.33333E-6 L -0.39495 -0.11018 " pathEditMode="relative" rAng="0" ptsTypes="AA">
                                      <p:cBhvr>
                                        <p:cTn id="12" dur="500" spd="-99900" fill="hold"/>
                                        <p:tgtEl>
                                          <p:spTgt spid="37"/>
                                        </p:tgtEl>
                                        <p:attrNameLst>
                                          <p:attrName>ppt_x</p:attrName>
                                          <p:attrName>ppt_y</p:attrName>
                                        </p:attrNameLst>
                                      </p:cBhvr>
                                      <p:rCtr x="-19700" y="-5500"/>
                                    </p:animMotion>
                                  </p:childTnLst>
                                </p:cTn>
                              </p:par>
                            </p:childTnLst>
                          </p:cTn>
                        </p:par>
                        <p:par>
                          <p:cTn id="13" fill="hold">
                            <p:stCondLst>
                              <p:cond delay="0"/>
                            </p:stCondLst>
                            <p:childTnLst>
                              <p:par>
                                <p:cTn id="14" presetID="10" presetClass="entr" presetSubtype="0" fill="hold" grpId="0" nodeType="afterEffect">
                                  <p:stCondLst>
                                    <p:cond delay="0"/>
                                  </p:stCondLst>
                                  <p:childTnLst>
                                    <p:set>
                                      <p:cBhvr>
                                        <p:cTn id="15" dur="1" fill="hold">
                                          <p:stCondLst>
                                            <p:cond delay="0"/>
                                          </p:stCondLst>
                                        </p:cTn>
                                        <p:tgtEl>
                                          <p:spTgt spid="6147">
                                            <p:txEl>
                                              <p:pRg st="0" end="0"/>
                                            </p:txEl>
                                          </p:spTgt>
                                        </p:tgtEl>
                                        <p:attrNameLst>
                                          <p:attrName>style.visibility</p:attrName>
                                        </p:attrNameLst>
                                      </p:cBhvr>
                                      <p:to>
                                        <p:strVal val="visible"/>
                                      </p:to>
                                    </p:set>
                                    <p:animEffect transition="in" filter="fade">
                                      <p:cBhvr>
                                        <p:cTn id="16" dur="5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36" grpId="0" animBg="1"/>
      <p:bldP spid="36" grpId="1" animBg="1"/>
      <p:bldP spid="37" grpId="0" bldLvl="0" animBg="1"/>
      <p:bldP spid="37"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2">
            <a:extLst>
              <a:ext uri="{28A0092B-C50C-407E-A947-70E740481C1C}">
                <a14:useLocalDpi xmlns:a14="http://schemas.microsoft.com/office/drawing/2010/main"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22"/>
          <p:cNvPicPr>
            <a:picLocks noChangeAspect="1" noChangeArrowheads="1"/>
          </p:cNvPicPr>
          <p:nvPr/>
        </p:nvPicPr>
        <p:blipFill>
          <a:blip r:embed="rId3">
            <a:extLst>
              <a:ext uri="{28A0092B-C50C-407E-A947-70E740481C1C}">
                <a14:useLocalDpi xmlns:a14="http://schemas.microsoft.com/office/drawing/2010/main"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习</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知</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天</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下</a:t>
              </a:r>
              <a:endParaRPr lang="zh-CN" altLang="en-US" sz="4265" b="1">
                <a:solidFill>
                  <a:srgbClr val="C79F61"/>
                </a:solidFill>
                <a:latin typeface="微软雅黑" panose="020B0503020204020204" pitchFamily="34" charset="-122"/>
                <a:ea typeface="微软雅黑" panose="020B0503020204020204" pitchFamily="34" charset="-122"/>
              </a:endParaRP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壹</a:t>
              </a:r>
              <a:endParaRPr lang="zh-CN" altLang="en-US" sz="3200" noProof="1">
                <a:latin typeface="华文新魏" panose="02010800040101010101" pitchFamily="2" charset="-122"/>
                <a:ea typeface="华文新魏" panose="02010800040101010101" pitchFamily="2" charset="-122"/>
              </a:endParaRP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2846" y="-309034"/>
            <a:ext cx="184730"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a:p>
        </p:txBody>
      </p:sp>
      <p:sp>
        <p:nvSpPr>
          <p:cNvPr id="16394" name="Text Box 4"/>
          <p:cNvSpPr txBox="1">
            <a:spLocks noChangeArrowheads="1"/>
          </p:cNvSpPr>
          <p:nvPr/>
        </p:nvSpPr>
        <p:spPr bwMode="auto">
          <a:xfrm>
            <a:off x="832645" y="6248400"/>
            <a:ext cx="11857567"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4265" b="1">
                <a:latin typeface="黑体" panose="02010609060101010101" charset="-122"/>
                <a:ea typeface="黑体" panose="02010609060101010101" charset="-122"/>
              </a:rPr>
              <a:t> </a:t>
            </a:r>
            <a:r>
              <a:rPr lang="zh-CN" altLang="zh-CN" sz="1865">
                <a:latin typeface="微软雅黑" panose="020B0503020204020204" pitchFamily="34" charset="-122"/>
                <a:ea typeface="微软雅黑" panose="020B0503020204020204" pitchFamily="34" charset="-122"/>
              </a:rPr>
              <a:t> </a:t>
            </a:r>
            <a:endParaRPr lang="zh-CN" altLang="zh-CN" sz="1865">
              <a:latin typeface="微软雅黑" panose="020B0503020204020204" pitchFamily="34" charset="-122"/>
              <a:ea typeface="微软雅黑" panose="020B0503020204020204" pitchFamily="34" charset="-122"/>
            </a:endParaRPr>
          </a:p>
        </p:txBody>
      </p:sp>
      <p:sp>
        <p:nvSpPr>
          <p:cNvPr id="220" name=" 220"/>
          <p:cNvSpPr/>
          <p:nvPr/>
        </p:nvSpPr>
        <p:spPr>
          <a:xfrm>
            <a:off x="6238240" y="1846580"/>
            <a:ext cx="3496945"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1</a:t>
            </a:r>
            <a:r>
              <a:rPr lang="zh-CN" altLang="en-US" sz="2800" b="1" noProof="1">
                <a:solidFill>
                  <a:srgbClr val="FFFFFF"/>
                </a:solidFill>
                <a:latin typeface="微软雅黑" panose="020B0503020204020204" pitchFamily="34" charset="-122"/>
                <a:ea typeface="微软雅黑" panose="020B0503020204020204" pitchFamily="34" charset="-122"/>
              </a:rPr>
              <a:t>、地理</a:t>
            </a:r>
            <a:r>
              <a:rPr lang="zh-CN" altLang="en-US" sz="2800" b="1" noProof="1">
                <a:solidFill>
                  <a:srgbClr val="FFFFFF"/>
                </a:solidFill>
                <a:latin typeface="微软雅黑" panose="020B0503020204020204" pitchFamily="34" charset="-122"/>
                <a:ea typeface="微软雅黑" panose="020B0503020204020204" pitchFamily="34" charset="-122"/>
              </a:rPr>
              <a:t>位置</a:t>
            </a:r>
            <a:endParaRPr lang="zh-CN" altLang="en-US" sz="2800" b="1" noProof="1">
              <a:solidFill>
                <a:srgbClr val="FFFFFF"/>
              </a:solidFill>
              <a:latin typeface="微软雅黑" panose="020B0503020204020204" pitchFamily="34" charset="-122"/>
              <a:ea typeface="微软雅黑" panose="020B0503020204020204" pitchFamily="34" charset="-122"/>
            </a:endParaRPr>
          </a:p>
        </p:txBody>
      </p:sp>
      <p:sp>
        <p:nvSpPr>
          <p:cNvPr id="5" name=" 220"/>
          <p:cNvSpPr/>
          <p:nvPr/>
        </p:nvSpPr>
        <p:spPr>
          <a:xfrm>
            <a:off x="6238875" y="2639695"/>
            <a:ext cx="349631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buClrTx/>
              <a:buSzTx/>
              <a:buFontTx/>
              <a:buNone/>
            </a:pPr>
            <a:r>
              <a:rPr lang="en-US" altLang="zh-CN" sz="2800" b="1" noProof="1">
                <a:solidFill>
                  <a:srgbClr val="FFFFFF"/>
                </a:solidFill>
                <a:latin typeface="微软雅黑" panose="020B0503020204020204" pitchFamily="34" charset="-122"/>
                <a:ea typeface="微软雅黑" panose="020B0503020204020204" pitchFamily="34" charset="-122"/>
              </a:rPr>
              <a:t>2</a:t>
            </a:r>
            <a:r>
              <a:rPr lang="zh-CN" altLang="en-US" sz="2800" b="1" noProof="1">
                <a:solidFill>
                  <a:srgbClr val="FFFFFF"/>
                </a:solidFill>
                <a:latin typeface="微软雅黑" panose="020B0503020204020204" pitchFamily="34" charset="-122"/>
                <a:ea typeface="微软雅黑" panose="020B0503020204020204" pitchFamily="34" charset="-122"/>
              </a:rPr>
              <a:t>、气候</a:t>
            </a:r>
            <a:r>
              <a:rPr lang="zh-CN" altLang="en-US" sz="2800" b="1" noProof="1">
                <a:solidFill>
                  <a:srgbClr val="FFFFFF"/>
                </a:solidFill>
                <a:latin typeface="微软雅黑" panose="020B0503020204020204" pitchFamily="34" charset="-122"/>
                <a:ea typeface="微软雅黑" panose="020B0503020204020204" pitchFamily="34" charset="-122"/>
              </a:rPr>
              <a:t>特点</a:t>
            </a:r>
            <a:endParaRPr lang="zh-CN" altLang="en-US" sz="2800" b="1" noProof="1">
              <a:solidFill>
                <a:srgbClr val="FFFFFF"/>
              </a:solidFill>
              <a:latin typeface="微软雅黑" panose="020B0503020204020204" pitchFamily="34" charset="-122"/>
              <a:ea typeface="微软雅黑" panose="020B0503020204020204" pitchFamily="34" charset="-122"/>
            </a:endParaRPr>
          </a:p>
        </p:txBody>
      </p:sp>
      <p:sp>
        <p:nvSpPr>
          <p:cNvPr id="7" name="左大括号 6"/>
          <p:cNvSpPr/>
          <p:nvPr/>
        </p:nvSpPr>
        <p:spPr>
          <a:xfrm>
            <a:off x="4440555" y="1120775"/>
            <a:ext cx="720090" cy="3975735"/>
          </a:xfrm>
          <a:prstGeom prst="leftBrace">
            <a:avLst/>
          </a:prstGeom>
          <a:ln w="31750" cap="rnd">
            <a:solidFill>
              <a:schemeClr val="accent2"/>
            </a:solidFill>
            <a:roun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grpSp>
        <p:nvGrpSpPr>
          <p:cNvPr id="8" name="组合 7"/>
          <p:cNvGrpSpPr/>
          <p:nvPr/>
        </p:nvGrpSpPr>
        <p:grpSpPr>
          <a:xfrm>
            <a:off x="263525" y="2493645"/>
            <a:ext cx="4083685" cy="948055"/>
            <a:chOff x="302" y="4039"/>
            <a:chExt cx="6431" cy="1493"/>
          </a:xfrm>
        </p:grpSpPr>
        <p:sp>
          <p:nvSpPr>
            <p:cNvPr id="11270" name="Freeform 5"/>
            <p:cNvSpPr>
              <a:spLocks noChangeArrowheads="1"/>
            </p:cNvSpPr>
            <p:nvPr>
              <p:custDataLst>
                <p:tags r:id="rId1"/>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2"/>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一、河南省基本情况</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grpSp>
      <p:sp>
        <p:nvSpPr>
          <p:cNvPr id="10" name="TextBox 4"/>
          <p:cNvSpPr txBox="1">
            <a:spLocks noChangeArrowheads="1"/>
          </p:cNvSpPr>
          <p:nvPr/>
        </p:nvSpPr>
        <p:spPr bwMode="auto">
          <a:xfrm>
            <a:off x="5325745" y="982345"/>
            <a:ext cx="3782060"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地理与气候</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1" name="TextBox 4"/>
          <p:cNvSpPr txBox="1">
            <a:spLocks noChangeArrowheads="1"/>
          </p:cNvSpPr>
          <p:nvPr/>
        </p:nvSpPr>
        <p:spPr bwMode="auto">
          <a:xfrm>
            <a:off x="5326380" y="3950970"/>
            <a:ext cx="3759835" cy="73533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区划与</a:t>
            </a:r>
            <a:r>
              <a:rPr lang="zh-CN" altLang="en-US" sz="2800" b="1">
                <a:solidFill>
                  <a:srgbClr val="FFFFFF"/>
                </a:solidFill>
                <a:latin typeface="微软雅黑" panose="020B0503020204020204" pitchFamily="34" charset="-122"/>
                <a:ea typeface="微软雅黑" panose="020B0503020204020204" pitchFamily="34" charset="-122"/>
              </a:rPr>
              <a:t>交通</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2" name=" 220"/>
          <p:cNvSpPr/>
          <p:nvPr/>
        </p:nvSpPr>
        <p:spPr>
          <a:xfrm>
            <a:off x="6240145" y="4841240"/>
            <a:ext cx="3496945"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1</a:t>
            </a:r>
            <a:r>
              <a:rPr lang="zh-CN" altLang="en-US" sz="2800" b="1" noProof="1">
                <a:solidFill>
                  <a:srgbClr val="FFFFFF"/>
                </a:solidFill>
                <a:latin typeface="微软雅黑" panose="020B0503020204020204" pitchFamily="34" charset="-122"/>
                <a:ea typeface="微软雅黑" panose="020B0503020204020204" pitchFamily="34" charset="-122"/>
              </a:rPr>
              <a:t>、人口</a:t>
            </a:r>
            <a:r>
              <a:rPr lang="zh-CN" altLang="en-US" sz="2800" b="1" noProof="1">
                <a:solidFill>
                  <a:srgbClr val="FFFFFF"/>
                </a:solidFill>
                <a:latin typeface="微软雅黑" panose="020B0503020204020204" pitchFamily="34" charset="-122"/>
                <a:ea typeface="微软雅黑" panose="020B0503020204020204" pitchFamily="34" charset="-122"/>
              </a:rPr>
              <a:t>区划</a:t>
            </a:r>
            <a:endParaRPr lang="zh-CN" altLang="en-US" sz="2800" b="1" noProof="1">
              <a:solidFill>
                <a:srgbClr val="FFFFFF"/>
              </a:solidFill>
              <a:latin typeface="微软雅黑" panose="020B0503020204020204" pitchFamily="34" charset="-122"/>
              <a:ea typeface="微软雅黑" panose="020B0503020204020204" pitchFamily="34" charset="-122"/>
            </a:endParaRPr>
          </a:p>
        </p:txBody>
      </p:sp>
      <p:sp>
        <p:nvSpPr>
          <p:cNvPr id="13" name=" 220"/>
          <p:cNvSpPr/>
          <p:nvPr/>
        </p:nvSpPr>
        <p:spPr>
          <a:xfrm>
            <a:off x="6240780" y="5634355"/>
            <a:ext cx="349631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buClrTx/>
              <a:buSzTx/>
              <a:buFontTx/>
              <a:buNone/>
            </a:pPr>
            <a:r>
              <a:rPr lang="en-US" altLang="zh-CN" sz="2800" b="1" noProof="1">
                <a:solidFill>
                  <a:srgbClr val="FFFFFF"/>
                </a:solidFill>
                <a:latin typeface="微软雅黑" panose="020B0503020204020204" pitchFamily="34" charset="-122"/>
                <a:ea typeface="微软雅黑" panose="020B0503020204020204" pitchFamily="34" charset="-122"/>
              </a:rPr>
              <a:t>2</a:t>
            </a:r>
            <a:r>
              <a:rPr lang="zh-CN" altLang="en-US" sz="2800" b="1" noProof="1">
                <a:solidFill>
                  <a:srgbClr val="FFFFFF"/>
                </a:solidFill>
                <a:latin typeface="微软雅黑" panose="020B0503020204020204" pitchFamily="34" charset="-122"/>
                <a:ea typeface="微软雅黑" panose="020B0503020204020204" pitchFamily="34" charset="-122"/>
              </a:rPr>
              <a:t>、交通</a:t>
            </a:r>
            <a:r>
              <a:rPr lang="zh-CN" altLang="en-US" sz="2800" b="1" noProof="1">
                <a:solidFill>
                  <a:srgbClr val="FFFFFF"/>
                </a:solidFill>
                <a:latin typeface="微软雅黑" panose="020B0503020204020204" pitchFamily="34" charset="-122"/>
                <a:ea typeface="微软雅黑" panose="020B0503020204020204" pitchFamily="34" charset="-122"/>
              </a:rPr>
              <a:t>情况</a:t>
            </a:r>
            <a:endParaRPr lang="zh-CN" altLang="en-US" sz="2800" b="1" noProof="1">
              <a:solidFill>
                <a:srgbClr val="FFFFFF"/>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5592445" y="60325"/>
            <a:ext cx="7039610" cy="816610"/>
            <a:chOff x="8807" y="95"/>
            <a:chExt cx="11086" cy="1286"/>
          </a:xfrm>
        </p:grpSpPr>
        <p:pic>
          <p:nvPicPr>
            <p:cNvPr id="15" name="图片 14" descr="1"/>
            <p:cNvPicPr>
              <a:picLocks noChangeAspect="1"/>
            </p:cNvPicPr>
            <p:nvPr>
              <p:custDataLst>
                <p:tags r:id="rId4"/>
              </p:custDataLst>
            </p:nvPr>
          </p:nvPicPr>
          <p:blipFill>
            <a:blip r:embed="rId5"/>
            <a:stretch>
              <a:fillRect/>
            </a:stretch>
          </p:blipFill>
          <p:spPr>
            <a:xfrm>
              <a:off x="8807" y="95"/>
              <a:ext cx="1694" cy="1287"/>
            </a:xfrm>
            <a:prstGeom prst="rect">
              <a:avLst/>
            </a:prstGeom>
          </p:spPr>
        </p:pic>
        <p:sp>
          <p:nvSpPr>
            <p:cNvPr id="16" name="矩形 15"/>
            <p:cNvSpPr/>
            <p:nvPr>
              <p:custDataLst>
                <p:tags r:id="rId6"/>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7" name="Freeform 6"/>
          <p:cNvSpPr>
            <a:spLocks noChangeArrowheads="1"/>
          </p:cNvSpPr>
          <p:nvPr>
            <p:custDataLst>
              <p:tags r:id="rId7"/>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rPr>
              <a:t>专题</a:t>
            </a:r>
            <a:r>
              <a:rPr lang="zh-CN" altLang="en-US" sz="2000" b="1" spc="1200" dirty="0">
                <a:solidFill>
                  <a:schemeClr val="bg1"/>
                </a:solidFill>
                <a:latin typeface="黑体" panose="02010609060101010101" charset="-122"/>
                <a:ea typeface="黑体" panose="02010609060101010101" charset="-122"/>
              </a:rPr>
              <a:t>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par>
                                <p:cTn id="16" presetID="22" presetClass="entr" presetSubtype="8" fill="hold" grpId="0" nodeType="withEffect">
                                  <p:stCondLst>
                                    <p:cond delay="0"/>
                                  </p:stCondLst>
                                  <p:childTnLst>
                                    <p:set>
                                      <p:cBhvr>
                                        <p:cTn id="17" dur="1000"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000" fill="hold">
                                          <p:stCondLst>
                                            <p:cond delay="0"/>
                                          </p:stCondLst>
                                        </p:cTn>
                                        <p:tgtEl>
                                          <p:spTgt spid="220"/>
                                        </p:tgtEl>
                                        <p:attrNameLst>
                                          <p:attrName>style.visibility</p:attrName>
                                        </p:attrNameLst>
                                      </p:cBhvr>
                                      <p:to>
                                        <p:strVal val="visible"/>
                                      </p:to>
                                    </p:set>
                                    <p:animEffect transition="in" filter="wipe(left)">
                                      <p:cBhvr>
                                        <p:cTn id="22" dur="1000"/>
                                        <p:tgtEl>
                                          <p:spTgt spid="220"/>
                                        </p:tgtEl>
                                      </p:cBhvr>
                                    </p:animEffect>
                                  </p:childTnLst>
                                </p:cTn>
                              </p:par>
                              <p:par>
                                <p:cTn id="23" presetID="22" presetClass="entr" presetSubtype="8" fill="hold" grpId="0" nodeType="withEffect">
                                  <p:stCondLst>
                                    <p:cond delay="0"/>
                                  </p:stCondLst>
                                  <p:childTnLst>
                                    <p:set>
                                      <p:cBhvr>
                                        <p:cTn id="24" dur="1000"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par>
                                <p:cTn id="26" presetID="22" presetClass="entr" presetSubtype="8" fill="hold" grpId="0" nodeType="withEffect">
                                  <p:stCondLst>
                                    <p:cond delay="0"/>
                                  </p:stCondLst>
                                  <p:childTnLst>
                                    <p:set>
                                      <p:cBhvr>
                                        <p:cTn id="27" dur="1000" fill="hold">
                                          <p:stCondLst>
                                            <p:cond delay="0"/>
                                          </p:stCondLst>
                                        </p:cTn>
                                        <p:tgtEl>
                                          <p:spTgt spid="12"/>
                                        </p:tgtEl>
                                        <p:attrNameLst>
                                          <p:attrName>style.visibility</p:attrName>
                                        </p:attrNameLst>
                                      </p:cBhvr>
                                      <p:to>
                                        <p:strVal val="visible"/>
                                      </p:to>
                                    </p:set>
                                    <p:animEffect transition="in" filter="wipe(left)">
                                      <p:cBhvr>
                                        <p:cTn id="28" dur="1000"/>
                                        <p:tgtEl>
                                          <p:spTgt spid="12"/>
                                        </p:tgtEl>
                                      </p:cBhvr>
                                    </p:animEffect>
                                  </p:childTnLst>
                                </p:cTn>
                              </p:par>
                              <p:par>
                                <p:cTn id="29" presetID="22" presetClass="entr" presetSubtype="8" fill="hold" grpId="0" nodeType="withEffect">
                                  <p:stCondLst>
                                    <p:cond delay="0"/>
                                  </p:stCondLst>
                                  <p:childTnLst>
                                    <p:set>
                                      <p:cBhvr>
                                        <p:cTn id="30" dur="1000" fill="hold">
                                          <p:stCondLst>
                                            <p:cond delay="0"/>
                                          </p:stCondLst>
                                        </p:cTn>
                                        <p:tgtEl>
                                          <p:spTgt spid="13"/>
                                        </p:tgtEl>
                                        <p:attrNameLst>
                                          <p:attrName>style.visibility</p:attrName>
                                        </p:attrNameLst>
                                      </p:cBhvr>
                                      <p:to>
                                        <p:strVal val="visible"/>
                                      </p:to>
                                    </p:set>
                                    <p:animEffect transition="in" filter="wipe(left)">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220" grpId="0" animBg="1"/>
      <p:bldP spid="5" grpId="0" animBg="1"/>
      <p:bldP spid="12" grpId="0" animBg="1"/>
      <p:bldP spid="1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 name=" 220"/>
          <p:cNvSpPr/>
          <p:nvPr/>
        </p:nvSpPr>
        <p:spPr>
          <a:xfrm>
            <a:off x="1127125" y="1196975"/>
            <a:ext cx="464439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1</a:t>
            </a:r>
            <a:r>
              <a:rPr lang="zh-CN" altLang="en-US" sz="2800" b="1" noProof="1">
                <a:solidFill>
                  <a:srgbClr val="FFFFFF"/>
                </a:solidFill>
                <a:latin typeface="微软雅黑" panose="020B0503020204020204" pitchFamily="34" charset="-122"/>
                <a:ea typeface="微软雅黑" panose="020B0503020204020204" pitchFamily="34" charset="-122"/>
              </a:rPr>
              <a:t>、地理位置</a:t>
            </a:r>
            <a:r>
              <a:rPr lang="en-US" altLang="zh-CN" sz="2800" b="1" noProof="1">
                <a:solidFill>
                  <a:srgbClr val="FFFFFF"/>
                </a:solidFill>
                <a:latin typeface="微软雅黑" panose="020B0503020204020204" pitchFamily="34" charset="-122"/>
                <a:ea typeface="微软雅黑" panose="020B0503020204020204" pitchFamily="34" charset="-122"/>
              </a:rPr>
              <a:t>   </a:t>
            </a:r>
            <a:endParaRPr lang="en-US" altLang="zh-CN" sz="2800" b="1" noProof="1">
              <a:solidFill>
                <a:srgbClr val="FFFFFF"/>
              </a:solidFill>
              <a:latin typeface="微软雅黑" panose="020B0503020204020204" pitchFamily="34" charset="-122"/>
              <a:ea typeface="微软雅黑" panose="020B0503020204020204" pitchFamily="34" charset="-122"/>
            </a:endParaRPr>
          </a:p>
        </p:txBody>
      </p:sp>
      <p:sp>
        <p:nvSpPr>
          <p:cNvPr id="170" name=" 170"/>
          <p:cNvSpPr/>
          <p:nvPr/>
        </p:nvSpPr>
        <p:spPr>
          <a:xfrm>
            <a:off x="1056005" y="2061210"/>
            <a:ext cx="10052050" cy="3883025"/>
          </a:xfrm>
          <a:prstGeom prst="round2DiagRect">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indent="0" algn="l" eaLnBrk="1" fontAlgn="auto" hangingPunct="1">
              <a:lnSpc>
                <a:spcPct val="150000"/>
              </a:lnSpc>
              <a:spcBef>
                <a:spcPts val="0"/>
              </a:spcBef>
              <a:spcAft>
                <a:spcPts val="0"/>
              </a:spcAft>
              <a:defRPr/>
            </a:pPr>
            <a:r>
              <a:rPr lang="en-US" altLang="zh-CN"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河南省位于我国中东部、黄河中下游，因大部分地区位于黄河以南，故称河南，全省总面积16.57万平方千米。全省最高峰是灵宝市境内的老鸦岔，海拔为2413.8米；固始县淮河出省处为海拔最低处，仅为23.2米。河南省跨长江、黄河、海河、淮河四大流域。</a:t>
            </a:r>
            <a:endPar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1"/>
              </p:custDataLst>
            </p:nvPr>
          </p:nvPicPr>
          <p:blipFill>
            <a:blip r:embed="rId2"/>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1127125" y="224790"/>
            <a:ext cx="3782060"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地理与气候</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7" name="Freeform 6"/>
          <p:cNvSpPr>
            <a:spLocks noChangeArrowheads="1"/>
          </p:cNvSpPr>
          <p:nvPr>
            <p:custDataLst>
              <p:tags r:id="rId4"/>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70"/>
                                        </p:tgtEl>
                                        <p:attrNameLst>
                                          <p:attrName>style.visibility</p:attrName>
                                        </p:attrNameLst>
                                      </p:cBhvr>
                                      <p:to>
                                        <p:strVal val="visible"/>
                                      </p:to>
                                    </p:set>
                                    <p:animEffect transition="in" filter="wipe(left)">
                                      <p:cBhvr>
                                        <p:cTn id="15"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0" grpId="0" animBg="1"/>
      <p:bldP spid="1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 name=" 220"/>
          <p:cNvSpPr/>
          <p:nvPr/>
        </p:nvSpPr>
        <p:spPr>
          <a:xfrm>
            <a:off x="1127125" y="1195705"/>
            <a:ext cx="464439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2</a:t>
            </a:r>
            <a:r>
              <a:rPr lang="zh-CN" altLang="en-US" sz="2800" b="1" noProof="1">
                <a:solidFill>
                  <a:srgbClr val="FFFFFF"/>
                </a:solidFill>
                <a:latin typeface="微软雅黑" panose="020B0503020204020204" pitchFamily="34" charset="-122"/>
                <a:ea typeface="微软雅黑" panose="020B0503020204020204" pitchFamily="34" charset="-122"/>
              </a:rPr>
              <a:t>、气候</a:t>
            </a:r>
            <a:r>
              <a:rPr lang="zh-CN" altLang="en-US" sz="2800" b="1" noProof="1">
                <a:solidFill>
                  <a:srgbClr val="FFFFFF"/>
                </a:solidFill>
                <a:latin typeface="微软雅黑" panose="020B0503020204020204" pitchFamily="34" charset="-122"/>
                <a:ea typeface="微软雅黑" panose="020B0503020204020204" pitchFamily="34" charset="-122"/>
              </a:rPr>
              <a:t>特点</a:t>
            </a:r>
            <a:endParaRPr lang="zh-CN" altLang="en-US" sz="2800" b="1" noProof="1">
              <a:solidFill>
                <a:srgbClr val="FFFFFF"/>
              </a:solidFill>
              <a:latin typeface="微软雅黑" panose="020B0503020204020204" pitchFamily="34" charset="-122"/>
              <a:ea typeface="微软雅黑" panose="020B0503020204020204" pitchFamily="34" charset="-122"/>
            </a:endParaRPr>
          </a:p>
        </p:txBody>
      </p:sp>
      <p:sp>
        <p:nvSpPr>
          <p:cNvPr id="170" name=" 170"/>
          <p:cNvSpPr/>
          <p:nvPr/>
        </p:nvSpPr>
        <p:spPr>
          <a:xfrm>
            <a:off x="1056005" y="2061210"/>
            <a:ext cx="10052050" cy="3883025"/>
          </a:xfrm>
          <a:prstGeom prst="round2DiagRect">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indent="0" algn="l" eaLnBrk="1" fontAlgn="auto" hangingPunct="1">
              <a:lnSpc>
                <a:spcPct val="150000"/>
              </a:lnSpc>
              <a:spcBef>
                <a:spcPts val="0"/>
              </a:spcBef>
              <a:spcAft>
                <a:spcPts val="0"/>
              </a:spcAft>
              <a:defRPr/>
            </a:pPr>
            <a:r>
              <a:rPr lang="en-US" altLang="zh-CN"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河南大部分地处暖温带，南部跨亚热带，属北亚热带向暖温带过渡的大陆性季风气候，同时还具有自东向西由平原向丘陵山地气候过渡的特征，具有四季分明、雨热同期、复杂多样和气象灾害频繁的特点。</a:t>
            </a:r>
            <a:endPar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1"/>
              </p:custDataLst>
            </p:nvPr>
          </p:nvPicPr>
          <p:blipFill>
            <a:blip r:embed="rId2"/>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1127125" y="224790"/>
            <a:ext cx="3782060"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地理与气候</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7" name="Freeform 6"/>
          <p:cNvSpPr>
            <a:spLocks noChangeArrowheads="1"/>
          </p:cNvSpPr>
          <p:nvPr>
            <p:custDataLst>
              <p:tags r:id="rId4"/>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70"/>
                                        </p:tgtEl>
                                        <p:attrNameLst>
                                          <p:attrName>style.visibility</p:attrName>
                                        </p:attrNameLst>
                                      </p:cBhvr>
                                      <p:to>
                                        <p:strVal val="visible"/>
                                      </p:to>
                                    </p:set>
                                    <p:animEffect transition="in" filter="wipe(left)">
                                      <p:cBhvr>
                                        <p:cTn id="15"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0" grpId="0" animBg="1"/>
      <p:bldP spid="1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 name=" 220"/>
          <p:cNvSpPr/>
          <p:nvPr/>
        </p:nvSpPr>
        <p:spPr>
          <a:xfrm>
            <a:off x="1127125" y="1195705"/>
            <a:ext cx="464439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1</a:t>
            </a:r>
            <a:r>
              <a:rPr lang="zh-CN" altLang="en-US" sz="2800" b="1" noProof="1">
                <a:solidFill>
                  <a:srgbClr val="FFFFFF"/>
                </a:solidFill>
                <a:latin typeface="微软雅黑" panose="020B0503020204020204" pitchFamily="34" charset="-122"/>
                <a:ea typeface="微软雅黑" panose="020B0503020204020204" pitchFamily="34" charset="-122"/>
              </a:rPr>
              <a:t>、人口</a:t>
            </a:r>
            <a:r>
              <a:rPr lang="zh-CN" altLang="en-US" sz="2800" b="1" noProof="1">
                <a:solidFill>
                  <a:srgbClr val="FFFFFF"/>
                </a:solidFill>
                <a:latin typeface="微软雅黑" panose="020B0503020204020204" pitchFamily="34" charset="-122"/>
                <a:ea typeface="微软雅黑" panose="020B0503020204020204" pitchFamily="34" charset="-122"/>
              </a:rPr>
              <a:t>区划</a:t>
            </a:r>
            <a:endParaRPr lang="zh-CN" altLang="en-US" sz="2800" b="1" noProof="1">
              <a:solidFill>
                <a:srgbClr val="FFFFFF"/>
              </a:solidFill>
              <a:latin typeface="微软雅黑" panose="020B0503020204020204" pitchFamily="34" charset="-122"/>
              <a:ea typeface="微软雅黑" panose="020B0503020204020204" pitchFamily="34" charset="-122"/>
            </a:endParaRPr>
          </a:p>
        </p:txBody>
      </p:sp>
      <p:sp>
        <p:nvSpPr>
          <p:cNvPr id="170" name=" 170"/>
          <p:cNvSpPr/>
          <p:nvPr/>
        </p:nvSpPr>
        <p:spPr>
          <a:xfrm>
            <a:off x="1056005" y="2061210"/>
            <a:ext cx="10052050" cy="3883025"/>
          </a:xfrm>
          <a:prstGeom prst="round2DiagRect">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indent="0" algn="l" eaLnBrk="1" fontAlgn="auto" hangingPunct="1">
              <a:lnSpc>
                <a:spcPct val="150000"/>
              </a:lnSpc>
              <a:spcBef>
                <a:spcPts val="0"/>
              </a:spcBef>
              <a:spcAft>
                <a:spcPts val="0"/>
              </a:spcAft>
              <a:defRPr/>
            </a:pPr>
            <a:r>
              <a:rPr lang="en-US" altLang="zh-CN"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mn-ea"/>
              </a:rPr>
              <a:t>河南省常驻人口为截至2022年为9872万，全国排名第三。河南省辖17个地级市分别是郑州、开封、洛阳、平顶山、安阳、鹤壁、新乡、焦作、濮阳、许昌、漯河、三门峡、南阳、商丘、信阳、周口、驻马店等17个地级市，1个省辖县级行政单位—济源市，21个县级市。</a:t>
            </a:r>
            <a:endPar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1"/>
              </p:custDataLst>
            </p:nvPr>
          </p:nvPicPr>
          <p:blipFill>
            <a:blip r:embed="rId2"/>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1127125" y="224790"/>
            <a:ext cx="3782060"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区划与</a:t>
            </a:r>
            <a:r>
              <a:rPr lang="zh-CN" altLang="en-US" sz="2800" b="1">
                <a:solidFill>
                  <a:srgbClr val="FFFFFF"/>
                </a:solidFill>
                <a:latin typeface="微软雅黑" panose="020B0503020204020204" pitchFamily="34" charset="-122"/>
                <a:ea typeface="微软雅黑" panose="020B0503020204020204" pitchFamily="34" charset="-122"/>
              </a:rPr>
              <a:t>交通</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7" name="Freeform 6"/>
          <p:cNvSpPr>
            <a:spLocks noChangeArrowheads="1"/>
          </p:cNvSpPr>
          <p:nvPr>
            <p:custDataLst>
              <p:tags r:id="rId4"/>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70"/>
                                        </p:tgtEl>
                                        <p:attrNameLst>
                                          <p:attrName>style.visibility</p:attrName>
                                        </p:attrNameLst>
                                      </p:cBhvr>
                                      <p:to>
                                        <p:strVal val="visible"/>
                                      </p:to>
                                    </p:set>
                                    <p:animEffect transition="in" filter="wipe(left)">
                                      <p:cBhvr>
                                        <p:cTn id="15"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20" grpId="0" bldLvl="0" animBg="1"/>
      <p:bldP spid="17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0" name=" 220"/>
          <p:cNvSpPr/>
          <p:nvPr/>
        </p:nvSpPr>
        <p:spPr>
          <a:xfrm>
            <a:off x="1127125" y="1195705"/>
            <a:ext cx="464439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2</a:t>
            </a:r>
            <a:r>
              <a:rPr lang="zh-CN" altLang="en-US" sz="2800" b="1" noProof="1">
                <a:solidFill>
                  <a:srgbClr val="FFFFFF"/>
                </a:solidFill>
                <a:latin typeface="微软雅黑" panose="020B0503020204020204" pitchFamily="34" charset="-122"/>
                <a:ea typeface="微软雅黑" panose="020B0503020204020204" pitchFamily="34" charset="-122"/>
              </a:rPr>
              <a:t>、交通</a:t>
            </a:r>
            <a:r>
              <a:rPr lang="zh-CN" altLang="en-US" sz="2800" b="1" noProof="1">
                <a:solidFill>
                  <a:srgbClr val="FFFFFF"/>
                </a:solidFill>
                <a:latin typeface="微软雅黑" panose="020B0503020204020204" pitchFamily="34" charset="-122"/>
                <a:ea typeface="微软雅黑" panose="020B0503020204020204" pitchFamily="34" charset="-122"/>
              </a:rPr>
              <a:t>情况</a:t>
            </a:r>
            <a:endParaRPr lang="zh-CN" altLang="en-US" sz="2800" b="1" noProof="1">
              <a:solidFill>
                <a:srgbClr val="FFFFFF"/>
              </a:solidFill>
              <a:latin typeface="微软雅黑" panose="020B0503020204020204" pitchFamily="34" charset="-122"/>
              <a:ea typeface="微软雅黑" panose="020B0503020204020204" pitchFamily="34" charset="-122"/>
            </a:endParaRPr>
          </a:p>
        </p:txBody>
      </p:sp>
      <p:sp>
        <p:nvSpPr>
          <p:cNvPr id="170" name=" 170"/>
          <p:cNvSpPr/>
          <p:nvPr/>
        </p:nvSpPr>
        <p:spPr>
          <a:xfrm>
            <a:off x="1056005" y="2061210"/>
            <a:ext cx="10052050" cy="3883025"/>
          </a:xfrm>
          <a:prstGeom prst="round2DiagRect">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indent="0" algn="l" eaLnBrk="1" fontAlgn="auto" hangingPunct="1">
              <a:lnSpc>
                <a:spcPct val="150000"/>
              </a:lnSpc>
              <a:spcBef>
                <a:spcPts val="0"/>
              </a:spcBef>
              <a:spcAft>
                <a:spcPts val="0"/>
              </a:spcAft>
              <a:defRPr/>
            </a:pPr>
            <a:r>
              <a:rPr lang="en-US" altLang="zh-CN"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郑州国际航空货运客货吞吐量分别升至全国第11位、第6位，保持中部地区“双第一”；郑州东站是全国最大的高铁站之一，郑州北站作业量居亚洲编组站前列。到2020年,全省铁路运营里程为6134公里，高速公路通车里程是7100公里，现代综合交通网络基本形成。</a:t>
            </a:r>
            <a:endPar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1"/>
              </p:custDataLst>
            </p:nvPr>
          </p:nvPicPr>
          <p:blipFill>
            <a:blip r:embed="rId2"/>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p>
              <a:pPr lvl="0" algn="ctr"/>
              <a:r>
                <a:rPr lang="zh-CN" altLang="en-US" b="1" spc="1200" dirty="0">
                  <a:solidFill>
                    <a:schemeClr val="bg1"/>
                  </a:solidFill>
                  <a:latin typeface="黑体" panose="02010609060101010101" charset="-122"/>
                  <a:ea typeface="黑体" panose="02010609060101010101" charset="-122"/>
                  <a:sym typeface="+mn-lt"/>
                </a:rPr>
                <a:t>学习情景一</a:t>
              </a:r>
              <a:r>
                <a:rPr lang="en-US" altLang="zh-CN" b="1" spc="1200" dirty="0">
                  <a:solidFill>
                    <a:schemeClr val="bg1"/>
                  </a:solidFill>
                  <a:latin typeface="黑体" panose="02010609060101010101" charset="-122"/>
                  <a:ea typeface="黑体" panose="02010609060101010101" charset="-122"/>
                  <a:sym typeface="+mn-lt"/>
                </a:rPr>
                <a:t> </a:t>
              </a:r>
              <a:r>
                <a:rPr lang="zh-CN" altLang="en-US" b="1" spc="1200" dirty="0">
                  <a:solidFill>
                    <a:schemeClr val="bg1"/>
                  </a:solidFill>
                  <a:latin typeface="黑体" panose="02010609060101010101" charset="-122"/>
                  <a:ea typeface="黑体" panose="02010609060101010101" charset="-122"/>
                  <a:sym typeface="+mn-lt"/>
                </a:rPr>
                <a:t>中原大地—河南省</a:t>
              </a:r>
              <a:endParaRPr lang="zh-CN" altLang="en-US" sz="4400" b="1" spc="1200" dirty="0">
                <a:solidFill>
                  <a:schemeClr val="bg1"/>
                </a:solidFill>
                <a:latin typeface="黑体" panose="02010609060101010101" charset="-122"/>
                <a:ea typeface="黑体" panose="02010609060101010101" charset="-122"/>
              </a:endParaRPr>
            </a:p>
          </p:txBody>
        </p:sp>
      </p:grpSp>
      <p:sp>
        <p:nvSpPr>
          <p:cNvPr id="10" name="TextBox 4"/>
          <p:cNvSpPr txBox="1">
            <a:spLocks noChangeArrowheads="1"/>
          </p:cNvSpPr>
          <p:nvPr/>
        </p:nvSpPr>
        <p:spPr bwMode="auto">
          <a:xfrm>
            <a:off x="1127125" y="224790"/>
            <a:ext cx="3782060" cy="755650"/>
          </a:xfrm>
          <a:prstGeom prst="rect">
            <a:avLst/>
          </a:prstGeom>
          <a:solidFill>
            <a:srgbClr val="76945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区划与</a:t>
            </a:r>
            <a:r>
              <a:rPr lang="zh-CN" altLang="en-US" sz="2800" b="1">
                <a:solidFill>
                  <a:srgbClr val="FFFFFF"/>
                </a:solidFill>
                <a:latin typeface="微软雅黑" panose="020B0503020204020204" pitchFamily="34" charset="-122"/>
                <a:ea typeface="微软雅黑" panose="020B0503020204020204" pitchFamily="34" charset="-122"/>
              </a:rPr>
              <a:t>交通</a:t>
            </a:r>
            <a:endParaRPr lang="zh-CN" altLang="en-US" sz="2800" b="1">
              <a:solidFill>
                <a:srgbClr val="FFFFFF"/>
              </a:solidFill>
              <a:latin typeface="微软雅黑" panose="020B0503020204020204" pitchFamily="34" charset="-122"/>
              <a:ea typeface="微软雅黑" panose="020B0503020204020204" pitchFamily="34" charset="-122"/>
            </a:endParaRPr>
          </a:p>
        </p:txBody>
      </p:sp>
      <p:sp>
        <p:nvSpPr>
          <p:cNvPr id="17" name="Freeform 6"/>
          <p:cNvSpPr>
            <a:spLocks noChangeArrowheads="1"/>
          </p:cNvSpPr>
          <p:nvPr>
            <p:custDataLst>
              <p:tags r:id="rId4"/>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w="9525">
                <a:solidFill>
                  <a:srgbClr val="000000"/>
                </a:solidFill>
                <a:round/>
              </a14:hiddenLine>
            </a:ext>
          </a:extLst>
        </p:spPr>
        <p:txBody>
          <a:bodyPr anchor="ctr"/>
          <a:p>
            <a:r>
              <a:rPr lang="zh-CN" altLang="en-US" sz="2000" b="1" spc="1200" dirty="0">
                <a:solidFill>
                  <a:schemeClr val="bg1"/>
                </a:solidFill>
                <a:latin typeface="黑体" panose="02010609060101010101" charset="-122"/>
                <a:ea typeface="黑体" panose="02010609060101010101" charset="-122"/>
                <a:sym typeface="+mn-ea"/>
              </a:rPr>
              <a:t>专题四</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70"/>
                                        </p:tgtEl>
                                        <p:attrNameLst>
                                          <p:attrName>style.visibility</p:attrName>
                                        </p:attrNameLst>
                                      </p:cBhvr>
                                      <p:to>
                                        <p:strVal val="visible"/>
                                      </p:to>
                                    </p:set>
                                    <p:animEffect transition="in" filter="wipe(left)">
                                      <p:cBhvr>
                                        <p:cTn id="15"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220" grpId="0" bldLvl="0" animBg="1"/>
      <p:bldP spid="170"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ISPRING_PRESENTATION_TITLE" val="PowerPoint 演示文稿"/>
  <p:tag name="commondata" val="eyJoZGlkIjoiOGFkYWMzNDcwM2ZmNzVmOTc4YTA0MDI5NzAzNTVjYTMifQ=="/>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3369</Words>
  <Application>WPS 演示</Application>
  <PresentationFormat>自定义</PresentationFormat>
  <Paragraphs>294</Paragraphs>
  <Slides>27</Slides>
  <Notes>26</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27</vt:i4>
      </vt:variant>
    </vt:vector>
  </HeadingPairs>
  <TitlesOfParts>
    <vt:vector size="42" baseType="lpstr">
      <vt:lpstr>Arial</vt:lpstr>
      <vt:lpstr>宋体</vt:lpstr>
      <vt:lpstr>Wingdings</vt:lpstr>
      <vt:lpstr>微软雅黑</vt:lpstr>
      <vt:lpstr>华文新魏</vt:lpstr>
      <vt:lpstr>字酷堂明行体(个人非商业)</vt:lpstr>
      <vt:lpstr>黑体</vt:lpstr>
      <vt:lpstr>Arial Unicode MS</vt:lpstr>
      <vt:lpstr>等线 Light</vt:lpstr>
      <vt:lpstr>Calibri Light</vt:lpstr>
      <vt:lpstr>等线</vt:lpstr>
      <vt:lpstr>Calibri</vt:lpstr>
      <vt:lpstr>仿宋_GB2312</vt:lpstr>
      <vt:lpstr>仿宋</vt:lpstr>
      <vt:lpstr>默认设计模板</vt:lpstr>
      <vt:lpstr>PowerPoint 演示文稿</vt:lpstr>
      <vt:lpstr>PowerPoint 演示文稿</vt:lpstr>
      <vt:lpstr>情景导入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diana Dou</dc:creator>
  <cp:lastModifiedBy>杨小乖</cp:lastModifiedBy>
  <cp:revision>46</cp:revision>
  <dcterms:created xsi:type="dcterms:W3CDTF">2017-10-27T05:05:00Z</dcterms:created>
  <dcterms:modified xsi:type="dcterms:W3CDTF">2023-10-18T06:29:13Z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4C59689A70AB4C28A52150D783D3BAFA_12</vt:lpwstr>
  </property>
</Properties>
</file>